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5" r:id="rId1"/>
  </p:sldMasterIdLst>
  <p:notesMasterIdLst>
    <p:notesMasterId r:id="rId33"/>
  </p:notesMasterIdLst>
  <p:handoutMasterIdLst>
    <p:handoutMasterId r:id="rId34"/>
  </p:handoutMasterIdLst>
  <p:sldIdLst>
    <p:sldId id="257" r:id="rId2"/>
    <p:sldId id="369" r:id="rId3"/>
    <p:sldId id="371" r:id="rId4"/>
    <p:sldId id="400" r:id="rId5"/>
    <p:sldId id="364" r:id="rId6"/>
    <p:sldId id="381" r:id="rId7"/>
    <p:sldId id="382" r:id="rId8"/>
    <p:sldId id="383" r:id="rId9"/>
    <p:sldId id="385" r:id="rId10"/>
    <p:sldId id="386" r:id="rId11"/>
    <p:sldId id="387" r:id="rId12"/>
    <p:sldId id="388" r:id="rId13"/>
    <p:sldId id="398" r:id="rId14"/>
    <p:sldId id="399" r:id="rId15"/>
    <p:sldId id="389" r:id="rId16"/>
    <p:sldId id="404" r:id="rId17"/>
    <p:sldId id="405" r:id="rId18"/>
    <p:sldId id="406" r:id="rId19"/>
    <p:sldId id="407" r:id="rId20"/>
    <p:sldId id="408" r:id="rId21"/>
    <p:sldId id="402" r:id="rId22"/>
    <p:sldId id="413" r:id="rId23"/>
    <p:sldId id="372" r:id="rId24"/>
    <p:sldId id="373" r:id="rId25"/>
    <p:sldId id="379" r:id="rId26"/>
    <p:sldId id="390" r:id="rId27"/>
    <p:sldId id="393" r:id="rId28"/>
    <p:sldId id="394" r:id="rId29"/>
    <p:sldId id="395" r:id="rId30"/>
    <p:sldId id="396" r:id="rId31"/>
    <p:sldId id="401" r:id="rId32"/>
  </p:sldIdLst>
  <p:sldSz cx="12192000" cy="6858000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zczak Anna" initials="MA" lastIdx="5" clrIdx="0">
    <p:extLst>
      <p:ext uri="{19B8F6BF-5375-455C-9EA6-DF929625EA0E}">
        <p15:presenceInfo xmlns:p15="http://schemas.microsoft.com/office/powerpoint/2012/main" userId="S-1-5-21-3563447054-2667861475-1537196452-20637" providerId="AD"/>
      </p:ext>
    </p:extLst>
  </p:cmAuthor>
  <p:cmAuthor id="2" name="Nowak Filip" initials="NF" lastIdx="2" clrIdx="1">
    <p:extLst>
      <p:ext uri="{19B8F6BF-5375-455C-9EA6-DF929625EA0E}">
        <p15:presenceInfo xmlns:p15="http://schemas.microsoft.com/office/powerpoint/2012/main" userId="S-1-5-21-3563447054-2667861475-1537196452-16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BA7"/>
    <a:srgbClr val="F7A600"/>
    <a:srgbClr val="261474"/>
    <a:srgbClr val="50BCBD"/>
    <a:srgbClr val="5AA1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Styl z motywem 2 — Ak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Styl pośredn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4" y="4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400" b="1" dirty="0" smtClean="0">
                <a:solidFill>
                  <a:schemeClr val="tx1"/>
                </a:solidFill>
              </a:rPr>
              <a:t>Kwoty umów szpitali </a:t>
            </a:r>
            <a:r>
              <a:rPr lang="pl-PL" sz="1400" b="1" dirty="0" smtClean="0">
                <a:solidFill>
                  <a:schemeClr val="tx1"/>
                </a:solidFill>
              </a:rPr>
              <a:t>„marszałkowskich” </a:t>
            </a:r>
            <a:r>
              <a:rPr lang="pl-PL" sz="1400" b="1" baseline="0" dirty="0" smtClean="0">
                <a:solidFill>
                  <a:schemeClr val="tx1"/>
                </a:solidFill>
              </a:rPr>
              <a:t>(mld zł)</a:t>
            </a:r>
            <a:endParaRPr lang="pl-PL" sz="1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Kwota umów (mld zł)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25.1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9-4F5D-ADB9-8320D14F47DB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</c:f>
              <c:strCache>
                <c:ptCount val="1"/>
                <c:pt idx="0">
                  <c:v>Kwota umów (mld zł)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69-4F5D-ADB9-8320D14F4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8151983"/>
        <c:axId val="218152399"/>
      </c:barChart>
      <c:catAx>
        <c:axId val="218151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8152399"/>
        <c:crosses val="autoZero"/>
        <c:auto val="1"/>
        <c:lblAlgn val="ctr"/>
        <c:lblOffset val="100"/>
        <c:noMultiLvlLbl val="0"/>
      </c:catAx>
      <c:valAx>
        <c:axId val="21815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8151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240077673759142E-2"/>
          <c:y val="0.17223202069457261"/>
          <c:w val="0.94711537460542372"/>
          <c:h val="0.6045304555617424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udział w planie finansowym NFZ 2023</c:v>
                </c:pt>
              </c:strCache>
            </c:strRef>
          </c:tx>
          <c:dPt>
            <c:idx val="0"/>
            <c:bubble3D val="0"/>
            <c:explosion val="12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B1C-476C-A088-88F716A474E3}"/>
              </c:ext>
            </c:extLst>
          </c:dPt>
          <c:dPt>
            <c:idx val="1"/>
            <c:bubble3D val="0"/>
            <c:explosion val="4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B1C-476C-A088-88F716A474E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1DB31BF-E8DB-4A24-B519-F111DD8559B7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1C-476C-A088-88F716A474E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DB1C-476C-A088-88F716A47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"marszałkowskie"</c:v>
                </c:pt>
                <c:pt idx="1">
                  <c:v>pozostałe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31.6</c:v>
                </c:pt>
                <c:pt idx="1">
                  <c:v>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C-476C-A088-88F716A47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udział w </a:t>
            </a:r>
            <a:r>
              <a:rPr lang="pl-PL" dirty="0" smtClean="0"/>
              <a:t>liczbie</a:t>
            </a:r>
            <a:r>
              <a:rPr lang="pl-PL" baseline="0" dirty="0" smtClean="0"/>
              <a:t> szpitali </a:t>
            </a:r>
            <a:r>
              <a:rPr lang="pl-PL" dirty="0" smtClean="0"/>
              <a:t>PSZ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826926261910635E-2"/>
          <c:y val="0.19592509841472497"/>
          <c:w val="0.93628864879039431"/>
          <c:h val="0.59640200397146048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udział w planie finansowym NFZ 2023</c:v>
                </c:pt>
              </c:strCache>
            </c:strRef>
          </c:tx>
          <c:dPt>
            <c:idx val="0"/>
            <c:bubble3D val="0"/>
            <c:explosion val="18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B1C-476C-A088-88F716A474E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B1C-476C-A088-88F716A474E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1DB31BF-E8DB-4A24-B519-F111DD8559B7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1C-476C-A088-88F716A474E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DB1C-476C-A088-88F716A47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Szpitale "marszałkowskie"</c:v>
                </c:pt>
                <c:pt idx="1">
                  <c:v>Pozostałe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105</c:v>
                </c:pt>
                <c:pt idx="1">
                  <c:v>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C-476C-A088-88F716A47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6717396209155586"/>
          <c:w val="1"/>
          <c:h val="0.23282603790844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1600" dirty="0"/>
              <a:t>U</a:t>
            </a:r>
            <a:r>
              <a:rPr lang="pl-PL" sz="1600" dirty="0" smtClean="0"/>
              <a:t>dział </a:t>
            </a:r>
            <a:r>
              <a:rPr lang="pl-PL" sz="1600" dirty="0"/>
              <a:t>w </a:t>
            </a:r>
            <a:r>
              <a:rPr lang="pl-PL" sz="1600" dirty="0" smtClean="0"/>
              <a:t>wartości umów </a:t>
            </a:r>
            <a:r>
              <a:rPr lang="pl-PL" sz="1600" baseline="0" dirty="0" smtClean="0"/>
              <a:t>szpitali </a:t>
            </a:r>
            <a:r>
              <a:rPr lang="pl-PL" sz="1600" dirty="0" smtClean="0"/>
              <a:t>PSZ w 2023</a:t>
            </a:r>
            <a:endParaRPr lang="pl-PL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view3D>
      <c:rotX val="30"/>
      <c:rotY val="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307146536295331E-2"/>
          <c:y val="0.19592508946111409"/>
          <c:w val="0.92687396431736035"/>
          <c:h val="0.5998202539897702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udział w planie finansowym NFZ 2023</c:v>
                </c:pt>
              </c:strCache>
            </c:strRef>
          </c:tx>
          <c:dPt>
            <c:idx val="0"/>
            <c:bubble3D val="0"/>
            <c:explosion val="17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B1C-476C-A088-88F716A474E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DB1C-476C-A088-88F716A474E3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fld id="{F1DB31BF-E8DB-4A24-B519-F111DD8559B7}" type="PERCENTAGE">
                      <a:rPr lang="en-US" baseline="0" smtClean="0"/>
                      <a:pPr/>
                      <a:t>[PROCENTOWE]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B1C-476C-A088-88F716A474E3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DB1C-476C-A088-88F716A474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Szpitale "marszałkowskie"</c:v>
                </c:pt>
                <c:pt idx="1">
                  <c:v>Pozostałe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31.6</c:v>
                </c:pt>
                <c:pt idx="1">
                  <c:v>50.7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1C-476C-A088-88F716A474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873082176752374"/>
          <c:w val="1"/>
          <c:h val="0.21269178232476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 umów z NFZ w 2023 r.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1958408181391668E-3"/>
                  <c:y val="0.1705907105137350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31-46C3-97D3-791682CD352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Arkusz1!$A$2:$A$6</c:f>
              <c:strCache>
                <c:ptCount val="5"/>
                <c:pt idx="0">
                  <c:v>pow. 500 mln</c:v>
                </c:pt>
                <c:pt idx="1">
                  <c:v>300-500 mln</c:v>
                </c:pt>
                <c:pt idx="2">
                  <c:v>200-300 mln</c:v>
                </c:pt>
                <c:pt idx="3">
                  <c:v>100-200 mln</c:v>
                </c:pt>
                <c:pt idx="4">
                  <c:v>mniej niż 100 mln</c:v>
                </c:pt>
              </c:strCache>
            </c:strRef>
          </c:cat>
          <c:val>
            <c:numRef>
              <c:f>Arkusz1!$B$2:$B$6</c:f>
              <c:numCache>
                <c:formatCode>_-* #\ ##0.00_-;\-* #\ ##0.00_-;_-* "-"??_-;_-@_-</c:formatCode>
                <c:ptCount val="5"/>
                <c:pt idx="0">
                  <c:v>14</c:v>
                </c:pt>
                <c:pt idx="1">
                  <c:v>26</c:v>
                </c:pt>
                <c:pt idx="2">
                  <c:v>31</c:v>
                </c:pt>
                <c:pt idx="3">
                  <c:v>30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69-4F5D-ADB9-8320D14F47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218151983"/>
        <c:axId val="218152399"/>
      </c:barChart>
      <c:catAx>
        <c:axId val="218151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8152399"/>
        <c:crosses val="autoZero"/>
        <c:auto val="1"/>
        <c:lblAlgn val="ctr"/>
        <c:lblOffset val="100"/>
        <c:noMultiLvlLbl val="0"/>
      </c:catAx>
      <c:valAx>
        <c:axId val="218152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_-;\-* #\ ##0.0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8151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755659448818904E-2"/>
          <c:y val="5.3988370202487056E-2"/>
          <c:w val="0.89936934055118112"/>
          <c:h val="0.80139248268993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Wykonanie planu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ACF-4440-BC65-5440554EFB5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E6A-403F-A3BC-5D8736297252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1E6A-403F-A3BC-5D873629725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B65-47CC-A476-1DE1F06DE807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1E6A-403F-A3BC-5D8736297252}"/>
              </c:ext>
            </c:extLst>
          </c:dPt>
          <c:dPt>
            <c:idx val="5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E6A-403F-A3BC-5D8736297252}"/>
              </c:ext>
            </c:extLst>
          </c:dPt>
          <c:dPt>
            <c:idx val="6"/>
            <c:invertIfNegative val="0"/>
            <c:bubble3D val="0"/>
            <c:spPr>
              <a:solidFill>
                <a:schemeClr val="tx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1E6A-403F-A3BC-5D8736297252}"/>
              </c:ext>
            </c:extLst>
          </c:dPt>
          <c:dPt>
            <c:idx val="7"/>
            <c:invertIfNegative val="0"/>
            <c:bubble3D val="0"/>
            <c:spPr>
              <a:solidFill>
                <a:srgbClr val="3A5BA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B65-47CC-A476-1DE1F06DE807}"/>
              </c:ext>
            </c:extLst>
          </c:dPt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SZPITAL I STOPNIA</c:v>
                </c:pt>
                <c:pt idx="1">
                  <c:v>SZPITAL II STOPNIA</c:v>
                </c:pt>
                <c:pt idx="2">
                  <c:v>SZPITAL III STOPNIA</c:v>
                </c:pt>
                <c:pt idx="3">
                  <c:v>SZPITAL OGÓLNOPOLSKI</c:v>
                </c:pt>
                <c:pt idx="4">
                  <c:v>SZPITAL ONKOLOGICZNY</c:v>
                </c:pt>
                <c:pt idx="5">
                  <c:v>SZPITAL PEDIATRYCZNY</c:v>
                </c:pt>
                <c:pt idx="6">
                  <c:v>SZPITAL PULMONOLOGICZNY</c:v>
                </c:pt>
                <c:pt idx="7">
                  <c:v>RAZEM</c:v>
                </c:pt>
              </c:strCache>
            </c:strRef>
          </c:cat>
          <c:val>
            <c:numRef>
              <c:f>Arkusz1!$B$2:$B$9</c:f>
              <c:numCache>
                <c:formatCode>0.0%</c:formatCode>
                <c:ptCount val="8"/>
                <c:pt idx="0">
                  <c:v>1.0282905499034709</c:v>
                </c:pt>
                <c:pt idx="1">
                  <c:v>1.031460764855751</c:v>
                </c:pt>
                <c:pt idx="2">
                  <c:v>1.0370610557325659</c:v>
                </c:pt>
                <c:pt idx="3">
                  <c:v>1.0348725766907221</c:v>
                </c:pt>
                <c:pt idx="4">
                  <c:v>0.99522454671963334</c:v>
                </c:pt>
                <c:pt idx="5">
                  <c:v>0.99408642648880219</c:v>
                </c:pt>
                <c:pt idx="6">
                  <c:v>1.0327282416470946</c:v>
                </c:pt>
                <c:pt idx="7">
                  <c:v>1.0326221959802877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65-47CC-A476-1DE1F06DE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27"/>
        <c:axId val="1945069343"/>
        <c:axId val="1945069759"/>
      </c:barChart>
      <c:catAx>
        <c:axId val="194506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45069759"/>
        <c:crosses val="autoZero"/>
        <c:auto val="1"/>
        <c:lblAlgn val="ctr"/>
        <c:lblOffset val="100"/>
        <c:noMultiLvlLbl val="0"/>
      </c:catAx>
      <c:valAx>
        <c:axId val="1945069759"/>
        <c:scaling>
          <c:orientation val="minMax"/>
          <c:max val="1.04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9450693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smtClean="0"/>
              <a:t>L</a:t>
            </a:r>
            <a:r>
              <a:rPr lang="en-US" sz="2000" b="1" dirty="0" err="1" smtClean="0"/>
              <a:t>iczba</a:t>
            </a:r>
            <a:r>
              <a:rPr lang="en-US" sz="2000" b="1" dirty="0" smtClean="0"/>
              <a:t> </a:t>
            </a:r>
            <a:r>
              <a:rPr lang="en-US" sz="2000" b="1" dirty="0" err="1"/>
              <a:t>szpitali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szpitali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DC7-4971-A40B-1D39427346C9}"/>
              </c:ext>
            </c:extLst>
          </c:dPt>
          <c:dPt>
            <c:idx val="1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C7-4971-A40B-1D39427346C9}"/>
              </c:ext>
            </c:extLst>
          </c:dPt>
          <c:dLbls>
            <c:dLbl>
              <c:idx val="0"/>
              <c:layout>
                <c:manualLayout>
                  <c:x val="-0.21709510944498456"/>
                  <c:y val="-9.78313706884893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A5BA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C7-4971-A40B-1D39427346C9}"/>
                </c:ext>
              </c:extLst>
            </c:dLbl>
            <c:dLbl>
              <c:idx val="1"/>
              <c:layout>
                <c:manualLayout>
                  <c:x val="0.23365879303133835"/>
                  <c:y val="3.80527446086388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C7-4971-A40B-1D39427346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3A5BA7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szpitale w których nie udzielano znieczuleń do porodu</c:v>
                </c:pt>
                <c:pt idx="1">
                  <c:v>pozostałe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191</c:v>
                </c:pt>
                <c:pt idx="1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7-4971-A40B-1D3942734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2000" b="1" dirty="0" smtClean="0"/>
              <a:t>L</a:t>
            </a:r>
            <a:r>
              <a:rPr lang="en-US" sz="2000" b="1" dirty="0" err="1" smtClean="0"/>
              <a:t>iczba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porodów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(z wyłączeniem cesarskich cięć)</a:t>
            </a:r>
            <a:endParaRPr lang="en-US" dirty="0"/>
          </a:p>
        </c:rich>
      </c:tx>
      <c:layout>
        <c:manualLayout>
          <c:xMode val="edge"/>
          <c:yMode val="edge"/>
          <c:x val="0.225514418961906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9079475997193734"/>
          <c:y val="0.14294938670343799"/>
          <c:w val="0.69640780358103938"/>
          <c:h val="0.70879847047260791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liczba porodów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DC7-4971-A40B-1D39427346C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C7-4971-A40B-1D39427346C9}"/>
              </c:ext>
            </c:extLst>
          </c:dPt>
          <c:dLbls>
            <c:dLbl>
              <c:idx val="0"/>
              <c:layout>
                <c:manualLayout>
                  <c:x val="-0.13909768356137836"/>
                  <c:y val="0.1663254775449635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DC7-4971-A40B-1D39427346C9}"/>
                </c:ext>
              </c:extLst>
            </c:dLbl>
            <c:dLbl>
              <c:idx val="1"/>
              <c:layout>
                <c:manualLayout>
                  <c:x val="0.2336588953900306"/>
                  <c:y val="-0.1908446300791079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3A5BA7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DC7-4971-A40B-1D39427346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Arkusz1!$A$2:$A$3</c:f>
              <c:strCache>
                <c:ptCount val="2"/>
                <c:pt idx="0">
                  <c:v>porody ze znieczuleniem</c:v>
                </c:pt>
                <c:pt idx="1">
                  <c:v>porody bez znieczulenia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22491</c:v>
                </c:pt>
                <c:pt idx="1">
                  <c:v>134079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7-4971-A40B-1D39427346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5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AFD87-F557-43FD-9AB5-52695A36BFB0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782D3-8216-442B-B1DD-3CAF122B0E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0552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C7D7B-6D5C-4F92-8230-854D7C739B61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21596-8838-4C9F-95B6-41D5CDF9C6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21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1967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</a:t>
            </a:r>
            <a:r>
              <a:rPr lang="pl-PL" baseline="0" dirty="0" smtClean="0"/>
              <a:t> najbliższym czasie czeka nas intensywna praca w obszarze jakości związana z wejściem w życie ustawy o jakości w opiece zdrowotnej i bezpieczeństwie pacjenta. Ustawa ta jest zdecydowanym krokiem w kierunku, który obraliśmy już wiele lat temu, o czym mówiłem na początku mojego wystąpienia. NFZ będzie wiązał finansowanie świadczeń z trzema obszarami jakości: klinicznym, konsumenckim oraz zarządczym.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526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</a:t>
            </a:r>
            <a:r>
              <a:rPr lang="pl-PL" baseline="0" dirty="0" smtClean="0"/>
              <a:t> najbliższym czasie czeka nas intensywna praca w obszarze jakości związana z wejściem w życie ustawy o jakości w opiece zdrowotnej i bezpieczeństwie pacjenta. Ustawa ta jest zdecydowanym krokiem w kierunku, który obraliśmy już wiele lat temu, o czym mówiłem na początku mojego wystąpienia. NFZ będzie wiązał finansowanie świadczeń z trzema obszarami jakości: klinicznym, konsumenckim oraz zarządczym.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198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399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012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834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18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258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688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</a:t>
            </a:r>
            <a:r>
              <a:rPr lang="pl-PL" baseline="0" dirty="0" smtClean="0"/>
              <a:t> najbliższym czasie czeka nas intensywna praca w obszarze jakości związana z wejściem w życie ustawy o jakości w opiece zdrowotnej i bezpieczeństwie pacjenta. Ustawa ta jest zdecydowanym krokiem w kierunku, który obraliśmy już wiele lat temu, o czym mówiłem na początku mojego wystąpienia. NFZ będzie wiązał finansowanie świadczeń z trzema obszarami jakości: klinicznym, konsumenckim oraz zarządczym.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2508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</a:t>
            </a:r>
            <a:r>
              <a:rPr lang="pl-PL" baseline="0" dirty="0" smtClean="0"/>
              <a:t> najbliższym czasie czeka nas intensywna praca w obszarze jakości związana z wejściem w życie ustawy o jakości w opiece zdrowotnej i bezpieczeństwie pacjenta. Ustawa ta jest zdecydowanym krokiem w kierunku, który obraliśmy już wiele lat temu, o czym mówiłem na początku mojego wystąpienia. NFZ będzie wiązał finansowanie świadczeń z trzema obszarami jakości: klinicznym, konsumenckim oraz zarządczym.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C7A666-B4F3-4EB0-8E49-A0F346ECCCFB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43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fz_logo_A_kolor.png" descr="nfz_logo_A_kolo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317061" y="666895"/>
            <a:ext cx="2232759" cy="85179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" name="Grupa 8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0" name="Trójkąt prostokątny 9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3" name="Trójkąt prostokątny 12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17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68924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ziekuje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a 14"/>
          <p:cNvGrpSpPr/>
          <p:nvPr userDrawn="1"/>
        </p:nvGrpSpPr>
        <p:grpSpPr>
          <a:xfrm>
            <a:off x="2447" y="2254102"/>
            <a:ext cx="3973750" cy="2190307"/>
            <a:chOff x="-1" y="2643827"/>
            <a:chExt cx="3845169" cy="2119434"/>
          </a:xfrm>
        </p:grpSpPr>
        <p:sp>
          <p:nvSpPr>
            <p:cNvPr id="16" name="Trójkąt prostokątny 15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grpSp>
        <p:nvGrpSpPr>
          <p:cNvPr id="18" name="Grupa 17"/>
          <p:cNvGrpSpPr/>
          <p:nvPr userDrawn="1"/>
        </p:nvGrpSpPr>
        <p:grpSpPr>
          <a:xfrm>
            <a:off x="2581714" y="2254102"/>
            <a:ext cx="9637838" cy="2190307"/>
            <a:chOff x="5272521" y="1329043"/>
            <a:chExt cx="9325981" cy="2119434"/>
          </a:xfrm>
        </p:grpSpPr>
        <p:sp>
          <p:nvSpPr>
            <p:cNvPr id="19" name="Trójkąt prostokątny 18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0" name="Prostokąt 19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pic>
        <p:nvPicPr>
          <p:cNvPr id="13" name="nfz_logo_A_kolor.png" descr="nfz_logo_A_kolor.png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9317061" y="5265034"/>
            <a:ext cx="2232759" cy="85179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ymbol zastępczy tekstu 16"/>
          <p:cNvSpPr>
            <a:spLocks noGrp="1"/>
          </p:cNvSpPr>
          <p:nvPr>
            <p:ph type="body" sz="quarter" idx="10" hasCustomPrompt="1"/>
          </p:nvPr>
        </p:nvSpPr>
        <p:spPr>
          <a:xfrm>
            <a:off x="4581181" y="3012490"/>
            <a:ext cx="6235099" cy="896937"/>
          </a:xfrm>
        </p:spPr>
        <p:txBody>
          <a:bodyPr>
            <a:noAutofit/>
          </a:bodyPr>
          <a:lstStyle>
            <a:lvl1pPr marL="0" indent="0">
              <a:buNone/>
              <a:defRPr sz="3600" b="1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Dziękujemy</a:t>
            </a:r>
          </a:p>
        </p:txBody>
      </p:sp>
    </p:spTree>
    <p:extLst>
      <p:ext uri="{BB962C8B-B14F-4D97-AF65-F5344CB8AC3E}">
        <p14:creationId xmlns:p14="http://schemas.microsoft.com/office/powerpoint/2010/main" val="49565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369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65097-CC98-4108-A723-D77AB34B636E}" type="datetimeFigureOut">
              <a:rPr lang="pl-PL" smtClean="0"/>
              <a:t>05.12.2023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E30FE-282F-4AC8-B477-78238ADE74F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529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3"/>
          </p:nvPr>
        </p:nvSpPr>
        <p:spPr>
          <a:xfrm>
            <a:off x="519113" y="1549400"/>
            <a:ext cx="4464050" cy="3038475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4"/>
          </p:nvPr>
        </p:nvSpPr>
        <p:spPr>
          <a:xfrm>
            <a:off x="8335963" y="1020763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85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7360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805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7A6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504634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94079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a 8"/>
          <p:cNvGrpSpPr/>
          <p:nvPr userDrawn="1"/>
        </p:nvGrpSpPr>
        <p:grpSpPr>
          <a:xfrm>
            <a:off x="2613609" y="4667693"/>
            <a:ext cx="9578391" cy="2190307"/>
            <a:chOff x="5272521" y="1329043"/>
            <a:chExt cx="9325981" cy="2119434"/>
          </a:xfrm>
        </p:grpSpPr>
        <p:sp>
          <p:nvSpPr>
            <p:cNvPr id="10" name="Trójkąt prostokątny 9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1" name="Prostokąt 10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solidFill>
              <a:srgbClr val="312783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10600" y="6438730"/>
            <a:ext cx="27432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14" name="Grupa 13"/>
          <p:cNvGrpSpPr/>
          <p:nvPr userDrawn="1"/>
        </p:nvGrpSpPr>
        <p:grpSpPr>
          <a:xfrm>
            <a:off x="0" y="5575308"/>
            <a:ext cx="3405720" cy="1285292"/>
            <a:chOff x="-1770830" y="2643827"/>
            <a:chExt cx="5615998" cy="2119434"/>
          </a:xfrm>
        </p:grpSpPr>
        <p:sp>
          <p:nvSpPr>
            <p:cNvPr id="15" name="Trójkąt prostokątny 14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-1770830" y="2643827"/>
              <a:ext cx="4091742" cy="2119434"/>
            </a:xfrm>
            <a:prstGeom prst="rect">
              <a:avLst/>
            </a:prstGeom>
            <a:solidFill>
              <a:srgbClr val="F7A600"/>
            </a:solidFill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2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7562071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2"/>
            <a:ext cx="7411210" cy="187007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8652336" y="601192"/>
            <a:ext cx="3017837" cy="4375150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9315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5797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19" name="Freeform 5"/>
          <p:cNvSpPr/>
          <p:nvPr userDrawn="1"/>
        </p:nvSpPr>
        <p:spPr>
          <a:xfrm>
            <a:off x="6909613" y="350021"/>
            <a:ext cx="1960505" cy="1397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08" y="8528"/>
                </a:moveTo>
                <a:lnTo>
                  <a:pt x="18812" y="7969"/>
                </a:lnTo>
                <a:lnTo>
                  <a:pt x="19369" y="7829"/>
                </a:lnTo>
                <a:lnTo>
                  <a:pt x="19874" y="7550"/>
                </a:lnTo>
                <a:lnTo>
                  <a:pt x="20431" y="7130"/>
                </a:lnTo>
                <a:lnTo>
                  <a:pt x="20886" y="6850"/>
                </a:lnTo>
                <a:lnTo>
                  <a:pt x="21600" y="5889"/>
                </a:lnTo>
                <a:lnTo>
                  <a:pt x="20898" y="6178"/>
                </a:lnTo>
                <a:lnTo>
                  <a:pt x="19925" y="6920"/>
                </a:lnTo>
                <a:lnTo>
                  <a:pt x="18863" y="7200"/>
                </a:lnTo>
                <a:lnTo>
                  <a:pt x="17801" y="7899"/>
                </a:lnTo>
                <a:lnTo>
                  <a:pt x="16992" y="8109"/>
                </a:lnTo>
                <a:lnTo>
                  <a:pt x="16334" y="7969"/>
                </a:lnTo>
                <a:lnTo>
                  <a:pt x="15727" y="7550"/>
                </a:lnTo>
                <a:lnTo>
                  <a:pt x="15171" y="7689"/>
                </a:lnTo>
                <a:lnTo>
                  <a:pt x="14716" y="7480"/>
                </a:lnTo>
                <a:lnTo>
                  <a:pt x="14312" y="7060"/>
                </a:lnTo>
                <a:lnTo>
                  <a:pt x="13806" y="6641"/>
                </a:lnTo>
                <a:lnTo>
                  <a:pt x="13401" y="5872"/>
                </a:lnTo>
                <a:lnTo>
                  <a:pt x="13452" y="5103"/>
                </a:lnTo>
                <a:lnTo>
                  <a:pt x="13401" y="4054"/>
                </a:lnTo>
                <a:lnTo>
                  <a:pt x="12845" y="2517"/>
                </a:lnTo>
                <a:lnTo>
                  <a:pt x="12440" y="1957"/>
                </a:lnTo>
                <a:lnTo>
                  <a:pt x="12339" y="1468"/>
                </a:lnTo>
                <a:lnTo>
                  <a:pt x="12592" y="1118"/>
                </a:lnTo>
                <a:lnTo>
                  <a:pt x="13250" y="1678"/>
                </a:lnTo>
                <a:lnTo>
                  <a:pt x="13705" y="2167"/>
                </a:lnTo>
                <a:lnTo>
                  <a:pt x="14312" y="2586"/>
                </a:lnTo>
                <a:lnTo>
                  <a:pt x="14716" y="3076"/>
                </a:lnTo>
                <a:lnTo>
                  <a:pt x="15323" y="3635"/>
                </a:lnTo>
                <a:lnTo>
                  <a:pt x="15626" y="3146"/>
                </a:lnTo>
                <a:lnTo>
                  <a:pt x="15323" y="2377"/>
                </a:lnTo>
                <a:lnTo>
                  <a:pt x="14716" y="1817"/>
                </a:lnTo>
                <a:lnTo>
                  <a:pt x="13856" y="1118"/>
                </a:lnTo>
                <a:lnTo>
                  <a:pt x="12946" y="559"/>
                </a:lnTo>
                <a:lnTo>
                  <a:pt x="12238" y="70"/>
                </a:lnTo>
                <a:lnTo>
                  <a:pt x="11429" y="70"/>
                </a:lnTo>
                <a:lnTo>
                  <a:pt x="10721" y="0"/>
                </a:lnTo>
                <a:lnTo>
                  <a:pt x="9861" y="140"/>
                </a:lnTo>
                <a:lnTo>
                  <a:pt x="8850" y="280"/>
                </a:lnTo>
                <a:lnTo>
                  <a:pt x="7889" y="280"/>
                </a:lnTo>
                <a:lnTo>
                  <a:pt x="7130" y="909"/>
                </a:lnTo>
                <a:lnTo>
                  <a:pt x="6271" y="979"/>
                </a:lnTo>
                <a:lnTo>
                  <a:pt x="5816" y="1538"/>
                </a:lnTo>
                <a:lnTo>
                  <a:pt x="5108" y="1398"/>
                </a:lnTo>
                <a:lnTo>
                  <a:pt x="4248" y="1608"/>
                </a:lnTo>
                <a:lnTo>
                  <a:pt x="3540" y="1678"/>
                </a:lnTo>
                <a:lnTo>
                  <a:pt x="3186" y="2097"/>
                </a:lnTo>
                <a:lnTo>
                  <a:pt x="2579" y="2586"/>
                </a:lnTo>
                <a:lnTo>
                  <a:pt x="2023" y="3076"/>
                </a:lnTo>
                <a:lnTo>
                  <a:pt x="1467" y="3495"/>
                </a:lnTo>
                <a:lnTo>
                  <a:pt x="910" y="4124"/>
                </a:lnTo>
                <a:lnTo>
                  <a:pt x="202" y="4474"/>
                </a:lnTo>
                <a:lnTo>
                  <a:pt x="202" y="5243"/>
                </a:lnTo>
                <a:lnTo>
                  <a:pt x="708" y="6221"/>
                </a:lnTo>
                <a:lnTo>
                  <a:pt x="657" y="8039"/>
                </a:lnTo>
                <a:lnTo>
                  <a:pt x="657" y="9297"/>
                </a:lnTo>
                <a:lnTo>
                  <a:pt x="354" y="9786"/>
                </a:lnTo>
                <a:lnTo>
                  <a:pt x="0" y="10136"/>
                </a:lnTo>
                <a:lnTo>
                  <a:pt x="101" y="10835"/>
                </a:lnTo>
                <a:lnTo>
                  <a:pt x="354" y="11324"/>
                </a:lnTo>
                <a:lnTo>
                  <a:pt x="455" y="12023"/>
                </a:lnTo>
                <a:lnTo>
                  <a:pt x="455" y="12932"/>
                </a:lnTo>
                <a:lnTo>
                  <a:pt x="619" y="13561"/>
                </a:lnTo>
                <a:lnTo>
                  <a:pt x="1011" y="14050"/>
                </a:lnTo>
                <a:lnTo>
                  <a:pt x="1214" y="14750"/>
                </a:lnTo>
                <a:lnTo>
                  <a:pt x="1422" y="15038"/>
                </a:lnTo>
                <a:lnTo>
                  <a:pt x="955" y="16060"/>
                </a:lnTo>
                <a:lnTo>
                  <a:pt x="1163" y="16497"/>
                </a:lnTo>
                <a:lnTo>
                  <a:pt x="1372" y="16917"/>
                </a:lnTo>
                <a:lnTo>
                  <a:pt x="1365" y="17685"/>
                </a:lnTo>
                <a:lnTo>
                  <a:pt x="1062" y="18175"/>
                </a:lnTo>
                <a:lnTo>
                  <a:pt x="1062" y="19014"/>
                </a:lnTo>
                <a:lnTo>
                  <a:pt x="1365" y="19573"/>
                </a:lnTo>
                <a:lnTo>
                  <a:pt x="1719" y="20691"/>
                </a:lnTo>
                <a:lnTo>
                  <a:pt x="2175" y="21250"/>
                </a:lnTo>
                <a:lnTo>
                  <a:pt x="2529" y="21181"/>
                </a:lnTo>
                <a:lnTo>
                  <a:pt x="2984" y="20971"/>
                </a:lnTo>
                <a:lnTo>
                  <a:pt x="3388" y="20901"/>
                </a:lnTo>
                <a:lnTo>
                  <a:pt x="3843" y="20971"/>
                </a:lnTo>
                <a:lnTo>
                  <a:pt x="4197" y="21600"/>
                </a:lnTo>
                <a:lnTo>
                  <a:pt x="4551" y="21181"/>
                </a:lnTo>
                <a:lnTo>
                  <a:pt x="4855" y="21600"/>
                </a:lnTo>
                <a:lnTo>
                  <a:pt x="5006" y="21041"/>
                </a:lnTo>
                <a:lnTo>
                  <a:pt x="5108" y="20621"/>
                </a:lnTo>
                <a:lnTo>
                  <a:pt x="5360" y="20202"/>
                </a:lnTo>
                <a:lnTo>
                  <a:pt x="5563" y="19643"/>
                </a:lnTo>
                <a:lnTo>
                  <a:pt x="5967" y="19992"/>
                </a:lnTo>
                <a:lnTo>
                  <a:pt x="6372" y="20272"/>
                </a:lnTo>
                <a:lnTo>
                  <a:pt x="6776" y="20132"/>
                </a:lnTo>
                <a:lnTo>
                  <a:pt x="7232" y="20132"/>
                </a:lnTo>
                <a:lnTo>
                  <a:pt x="7282" y="19503"/>
                </a:lnTo>
                <a:lnTo>
                  <a:pt x="7383" y="18944"/>
                </a:lnTo>
                <a:lnTo>
                  <a:pt x="7889" y="18454"/>
                </a:lnTo>
                <a:lnTo>
                  <a:pt x="8294" y="18175"/>
                </a:lnTo>
                <a:lnTo>
                  <a:pt x="8294" y="17755"/>
                </a:lnTo>
                <a:lnTo>
                  <a:pt x="8546" y="17336"/>
                </a:lnTo>
                <a:lnTo>
                  <a:pt x="8850" y="17616"/>
                </a:lnTo>
                <a:lnTo>
                  <a:pt x="9406" y="17825"/>
                </a:lnTo>
                <a:lnTo>
                  <a:pt x="9760" y="17685"/>
                </a:lnTo>
                <a:lnTo>
                  <a:pt x="10329" y="17222"/>
                </a:lnTo>
                <a:lnTo>
                  <a:pt x="10670" y="17336"/>
                </a:lnTo>
                <a:lnTo>
                  <a:pt x="10873" y="17755"/>
                </a:lnTo>
                <a:lnTo>
                  <a:pt x="11378" y="17825"/>
                </a:lnTo>
                <a:lnTo>
                  <a:pt x="11732" y="18384"/>
                </a:lnTo>
                <a:lnTo>
                  <a:pt x="12289" y="18315"/>
                </a:lnTo>
                <a:lnTo>
                  <a:pt x="12794" y="18315"/>
                </a:lnTo>
                <a:lnTo>
                  <a:pt x="13148" y="18664"/>
                </a:lnTo>
                <a:lnTo>
                  <a:pt x="13604" y="18944"/>
                </a:lnTo>
                <a:lnTo>
                  <a:pt x="14059" y="18664"/>
                </a:lnTo>
                <a:lnTo>
                  <a:pt x="14665" y="18664"/>
                </a:lnTo>
                <a:lnTo>
                  <a:pt x="14969" y="19014"/>
                </a:lnTo>
                <a:lnTo>
                  <a:pt x="15171" y="19852"/>
                </a:lnTo>
                <a:lnTo>
                  <a:pt x="15778" y="19852"/>
                </a:lnTo>
                <a:lnTo>
                  <a:pt x="16385" y="20272"/>
                </a:lnTo>
                <a:lnTo>
                  <a:pt x="17422" y="20359"/>
                </a:lnTo>
                <a:lnTo>
                  <a:pt x="17902" y="20132"/>
                </a:lnTo>
                <a:lnTo>
                  <a:pt x="18458" y="19433"/>
                </a:lnTo>
                <a:lnTo>
                  <a:pt x="18458" y="18734"/>
                </a:lnTo>
                <a:lnTo>
                  <a:pt x="18863" y="18035"/>
                </a:lnTo>
                <a:lnTo>
                  <a:pt x="19520" y="17406"/>
                </a:lnTo>
                <a:lnTo>
                  <a:pt x="20222" y="16960"/>
                </a:lnTo>
                <a:lnTo>
                  <a:pt x="20785" y="16148"/>
                </a:lnTo>
                <a:lnTo>
                  <a:pt x="20968" y="14872"/>
                </a:lnTo>
                <a:lnTo>
                  <a:pt x="20785" y="14120"/>
                </a:lnTo>
                <a:lnTo>
                  <a:pt x="20228" y="14120"/>
                </a:lnTo>
                <a:lnTo>
                  <a:pt x="19824" y="13771"/>
                </a:lnTo>
                <a:lnTo>
                  <a:pt x="19470" y="13421"/>
                </a:lnTo>
                <a:lnTo>
                  <a:pt x="18964" y="13002"/>
                </a:lnTo>
                <a:lnTo>
                  <a:pt x="18863" y="12093"/>
                </a:lnTo>
                <a:lnTo>
                  <a:pt x="18812" y="11184"/>
                </a:lnTo>
                <a:lnTo>
                  <a:pt x="18964" y="10695"/>
                </a:lnTo>
                <a:lnTo>
                  <a:pt x="19470" y="10346"/>
                </a:lnTo>
                <a:lnTo>
                  <a:pt x="19217" y="9786"/>
                </a:lnTo>
                <a:lnTo>
                  <a:pt x="18711" y="9717"/>
                </a:lnTo>
                <a:lnTo>
                  <a:pt x="18509" y="9157"/>
                </a:lnTo>
                <a:lnTo>
                  <a:pt x="18408" y="852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0" name="Freeform 6"/>
          <p:cNvSpPr/>
          <p:nvPr userDrawn="1"/>
        </p:nvSpPr>
        <p:spPr>
          <a:xfrm>
            <a:off x="7262572" y="1465839"/>
            <a:ext cx="1672399" cy="15281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4" y="4021"/>
                </a:moveTo>
                <a:lnTo>
                  <a:pt x="757" y="3645"/>
                </a:lnTo>
                <a:lnTo>
                  <a:pt x="1127" y="4005"/>
                </a:lnTo>
                <a:lnTo>
                  <a:pt x="1439" y="3118"/>
                </a:lnTo>
                <a:lnTo>
                  <a:pt x="1728" y="2734"/>
                </a:lnTo>
                <a:lnTo>
                  <a:pt x="1951" y="2206"/>
                </a:lnTo>
                <a:lnTo>
                  <a:pt x="2403" y="2518"/>
                </a:lnTo>
                <a:lnTo>
                  <a:pt x="2885" y="2782"/>
                </a:lnTo>
                <a:lnTo>
                  <a:pt x="3375" y="2662"/>
                </a:lnTo>
                <a:lnTo>
                  <a:pt x="3939" y="2662"/>
                </a:lnTo>
                <a:lnTo>
                  <a:pt x="3961" y="2150"/>
                </a:lnTo>
                <a:lnTo>
                  <a:pt x="4095" y="1599"/>
                </a:lnTo>
                <a:lnTo>
                  <a:pt x="4651" y="1143"/>
                </a:lnTo>
                <a:lnTo>
                  <a:pt x="5177" y="887"/>
                </a:lnTo>
                <a:lnTo>
                  <a:pt x="5155" y="480"/>
                </a:lnTo>
                <a:lnTo>
                  <a:pt x="5445" y="112"/>
                </a:lnTo>
                <a:lnTo>
                  <a:pt x="5801" y="352"/>
                </a:lnTo>
                <a:lnTo>
                  <a:pt x="6453" y="544"/>
                </a:lnTo>
                <a:lnTo>
                  <a:pt x="6898" y="432"/>
                </a:lnTo>
                <a:lnTo>
                  <a:pt x="7521" y="0"/>
                </a:lnTo>
                <a:lnTo>
                  <a:pt x="7966" y="120"/>
                </a:lnTo>
                <a:lnTo>
                  <a:pt x="8145" y="480"/>
                </a:lnTo>
                <a:lnTo>
                  <a:pt x="8827" y="568"/>
                </a:lnTo>
                <a:lnTo>
                  <a:pt x="9161" y="1047"/>
                </a:lnTo>
                <a:lnTo>
                  <a:pt x="9873" y="1007"/>
                </a:lnTo>
                <a:lnTo>
                  <a:pt x="10414" y="1007"/>
                </a:lnTo>
                <a:lnTo>
                  <a:pt x="10859" y="1311"/>
                </a:lnTo>
                <a:lnTo>
                  <a:pt x="11416" y="1583"/>
                </a:lnTo>
                <a:lnTo>
                  <a:pt x="11883" y="1335"/>
                </a:lnTo>
                <a:lnTo>
                  <a:pt x="12632" y="1319"/>
                </a:lnTo>
                <a:lnTo>
                  <a:pt x="12996" y="1647"/>
                </a:lnTo>
                <a:lnTo>
                  <a:pt x="13233" y="2398"/>
                </a:lnTo>
                <a:lnTo>
                  <a:pt x="13945" y="2414"/>
                </a:lnTo>
                <a:lnTo>
                  <a:pt x="14620" y="2782"/>
                </a:lnTo>
                <a:lnTo>
                  <a:pt x="15859" y="2878"/>
                </a:lnTo>
                <a:lnTo>
                  <a:pt x="16556" y="2606"/>
                </a:lnTo>
                <a:lnTo>
                  <a:pt x="16793" y="3182"/>
                </a:lnTo>
                <a:lnTo>
                  <a:pt x="17149" y="3821"/>
                </a:lnTo>
                <a:lnTo>
                  <a:pt x="17090" y="4461"/>
                </a:lnTo>
                <a:lnTo>
                  <a:pt x="17209" y="4972"/>
                </a:lnTo>
                <a:lnTo>
                  <a:pt x="17505" y="5548"/>
                </a:lnTo>
                <a:lnTo>
                  <a:pt x="17862" y="5676"/>
                </a:lnTo>
                <a:lnTo>
                  <a:pt x="18277" y="5420"/>
                </a:lnTo>
                <a:lnTo>
                  <a:pt x="18692" y="5740"/>
                </a:lnTo>
                <a:lnTo>
                  <a:pt x="19226" y="5868"/>
                </a:lnTo>
                <a:lnTo>
                  <a:pt x="19642" y="6187"/>
                </a:lnTo>
                <a:lnTo>
                  <a:pt x="20235" y="6507"/>
                </a:lnTo>
                <a:lnTo>
                  <a:pt x="20769" y="6571"/>
                </a:lnTo>
                <a:lnTo>
                  <a:pt x="21185" y="7147"/>
                </a:lnTo>
                <a:lnTo>
                  <a:pt x="21244" y="7978"/>
                </a:lnTo>
                <a:lnTo>
                  <a:pt x="21541" y="8490"/>
                </a:lnTo>
                <a:lnTo>
                  <a:pt x="21600" y="9001"/>
                </a:lnTo>
                <a:lnTo>
                  <a:pt x="21303" y="9513"/>
                </a:lnTo>
                <a:lnTo>
                  <a:pt x="20947" y="10152"/>
                </a:lnTo>
                <a:lnTo>
                  <a:pt x="20947" y="11304"/>
                </a:lnTo>
                <a:lnTo>
                  <a:pt x="21125" y="11879"/>
                </a:lnTo>
                <a:lnTo>
                  <a:pt x="21066" y="12263"/>
                </a:lnTo>
                <a:lnTo>
                  <a:pt x="20591" y="11943"/>
                </a:lnTo>
                <a:lnTo>
                  <a:pt x="20257" y="12215"/>
                </a:lnTo>
                <a:lnTo>
                  <a:pt x="19701" y="12519"/>
                </a:lnTo>
                <a:lnTo>
                  <a:pt x="19464" y="13158"/>
                </a:lnTo>
                <a:lnTo>
                  <a:pt x="19642" y="13734"/>
                </a:lnTo>
                <a:lnTo>
                  <a:pt x="18930" y="14373"/>
                </a:lnTo>
                <a:lnTo>
                  <a:pt x="19345" y="14693"/>
                </a:lnTo>
                <a:lnTo>
                  <a:pt x="19820" y="15205"/>
                </a:lnTo>
                <a:lnTo>
                  <a:pt x="19404" y="15780"/>
                </a:lnTo>
                <a:lnTo>
                  <a:pt x="18989" y="16548"/>
                </a:lnTo>
                <a:lnTo>
                  <a:pt x="18514" y="17187"/>
                </a:lnTo>
                <a:lnTo>
                  <a:pt x="18752" y="17891"/>
                </a:lnTo>
                <a:lnTo>
                  <a:pt x="18336" y="18466"/>
                </a:lnTo>
                <a:lnTo>
                  <a:pt x="18574" y="18914"/>
                </a:lnTo>
                <a:lnTo>
                  <a:pt x="18218" y="19426"/>
                </a:lnTo>
                <a:lnTo>
                  <a:pt x="17684" y="19937"/>
                </a:lnTo>
                <a:lnTo>
                  <a:pt x="17684" y="20577"/>
                </a:lnTo>
                <a:lnTo>
                  <a:pt x="17387" y="20833"/>
                </a:lnTo>
                <a:lnTo>
                  <a:pt x="16971" y="21304"/>
                </a:lnTo>
                <a:lnTo>
                  <a:pt x="15874" y="21544"/>
                </a:lnTo>
                <a:lnTo>
                  <a:pt x="15251" y="21600"/>
                </a:lnTo>
                <a:lnTo>
                  <a:pt x="14783" y="21064"/>
                </a:lnTo>
                <a:lnTo>
                  <a:pt x="14064" y="21024"/>
                </a:lnTo>
                <a:lnTo>
                  <a:pt x="13530" y="21344"/>
                </a:lnTo>
                <a:lnTo>
                  <a:pt x="12936" y="21088"/>
                </a:lnTo>
                <a:lnTo>
                  <a:pt x="12343" y="20769"/>
                </a:lnTo>
                <a:lnTo>
                  <a:pt x="11927" y="20001"/>
                </a:lnTo>
                <a:lnTo>
                  <a:pt x="11453" y="19554"/>
                </a:lnTo>
                <a:lnTo>
                  <a:pt x="10837" y="19154"/>
                </a:lnTo>
                <a:lnTo>
                  <a:pt x="10266" y="19426"/>
                </a:lnTo>
                <a:lnTo>
                  <a:pt x="9376" y="19234"/>
                </a:lnTo>
                <a:lnTo>
                  <a:pt x="8782" y="19362"/>
                </a:lnTo>
                <a:lnTo>
                  <a:pt x="7833" y="19106"/>
                </a:lnTo>
                <a:lnTo>
                  <a:pt x="7180" y="18786"/>
                </a:lnTo>
                <a:lnTo>
                  <a:pt x="6461" y="18195"/>
                </a:lnTo>
                <a:lnTo>
                  <a:pt x="5400" y="17571"/>
                </a:lnTo>
                <a:lnTo>
                  <a:pt x="4925" y="17003"/>
                </a:lnTo>
                <a:lnTo>
                  <a:pt x="4332" y="17059"/>
                </a:lnTo>
                <a:lnTo>
                  <a:pt x="3620" y="17315"/>
                </a:lnTo>
                <a:lnTo>
                  <a:pt x="2789" y="16356"/>
                </a:lnTo>
                <a:lnTo>
                  <a:pt x="2077" y="16356"/>
                </a:lnTo>
                <a:lnTo>
                  <a:pt x="1602" y="15524"/>
                </a:lnTo>
                <a:lnTo>
                  <a:pt x="1424" y="14885"/>
                </a:lnTo>
                <a:lnTo>
                  <a:pt x="2077" y="14365"/>
                </a:lnTo>
                <a:lnTo>
                  <a:pt x="2314" y="13094"/>
                </a:lnTo>
                <a:lnTo>
                  <a:pt x="1780" y="12327"/>
                </a:lnTo>
                <a:lnTo>
                  <a:pt x="1187" y="12199"/>
                </a:lnTo>
                <a:lnTo>
                  <a:pt x="593" y="11623"/>
                </a:lnTo>
                <a:lnTo>
                  <a:pt x="415" y="11048"/>
                </a:lnTo>
                <a:lnTo>
                  <a:pt x="890" y="10472"/>
                </a:lnTo>
                <a:lnTo>
                  <a:pt x="890" y="9513"/>
                </a:lnTo>
                <a:lnTo>
                  <a:pt x="712" y="8809"/>
                </a:lnTo>
                <a:lnTo>
                  <a:pt x="890" y="8042"/>
                </a:lnTo>
                <a:lnTo>
                  <a:pt x="1662" y="7466"/>
                </a:lnTo>
                <a:lnTo>
                  <a:pt x="831" y="6571"/>
                </a:lnTo>
                <a:lnTo>
                  <a:pt x="356" y="6635"/>
                </a:lnTo>
                <a:lnTo>
                  <a:pt x="0" y="6379"/>
                </a:lnTo>
                <a:lnTo>
                  <a:pt x="178" y="5548"/>
                </a:lnTo>
                <a:lnTo>
                  <a:pt x="593" y="4844"/>
                </a:lnTo>
                <a:lnTo>
                  <a:pt x="334" y="4021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1" name="Freeform 7"/>
          <p:cNvSpPr/>
          <p:nvPr userDrawn="1"/>
        </p:nvSpPr>
        <p:spPr>
          <a:xfrm>
            <a:off x="5169496" y="637754"/>
            <a:ext cx="1869825" cy="20651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89" y="136"/>
                </a:moveTo>
                <a:lnTo>
                  <a:pt x="19212" y="0"/>
                </a:lnTo>
                <a:lnTo>
                  <a:pt x="18628" y="285"/>
                </a:lnTo>
                <a:lnTo>
                  <a:pt x="17938" y="854"/>
                </a:lnTo>
                <a:lnTo>
                  <a:pt x="17514" y="1423"/>
                </a:lnTo>
                <a:lnTo>
                  <a:pt x="16930" y="1897"/>
                </a:lnTo>
                <a:lnTo>
                  <a:pt x="16664" y="2418"/>
                </a:lnTo>
                <a:lnTo>
                  <a:pt x="16293" y="2750"/>
                </a:lnTo>
                <a:lnTo>
                  <a:pt x="15762" y="2940"/>
                </a:lnTo>
                <a:lnTo>
                  <a:pt x="15178" y="3225"/>
                </a:lnTo>
                <a:lnTo>
                  <a:pt x="14542" y="3414"/>
                </a:lnTo>
                <a:lnTo>
                  <a:pt x="13799" y="3509"/>
                </a:lnTo>
                <a:lnTo>
                  <a:pt x="13321" y="3509"/>
                </a:lnTo>
                <a:lnTo>
                  <a:pt x="12631" y="3888"/>
                </a:lnTo>
                <a:lnTo>
                  <a:pt x="11782" y="4031"/>
                </a:lnTo>
                <a:lnTo>
                  <a:pt x="10880" y="4126"/>
                </a:lnTo>
                <a:lnTo>
                  <a:pt x="10190" y="4410"/>
                </a:lnTo>
                <a:lnTo>
                  <a:pt x="9500" y="4363"/>
                </a:lnTo>
                <a:lnTo>
                  <a:pt x="8704" y="4552"/>
                </a:lnTo>
                <a:lnTo>
                  <a:pt x="7908" y="4884"/>
                </a:lnTo>
                <a:lnTo>
                  <a:pt x="7218" y="5121"/>
                </a:lnTo>
                <a:lnTo>
                  <a:pt x="6422" y="5406"/>
                </a:lnTo>
                <a:lnTo>
                  <a:pt x="5891" y="5501"/>
                </a:lnTo>
                <a:lnTo>
                  <a:pt x="5254" y="5880"/>
                </a:lnTo>
                <a:lnTo>
                  <a:pt x="4883" y="6354"/>
                </a:lnTo>
                <a:lnTo>
                  <a:pt x="4776" y="6971"/>
                </a:lnTo>
                <a:lnTo>
                  <a:pt x="4405" y="7492"/>
                </a:lnTo>
                <a:lnTo>
                  <a:pt x="3980" y="7919"/>
                </a:lnTo>
                <a:lnTo>
                  <a:pt x="3980" y="8441"/>
                </a:lnTo>
                <a:lnTo>
                  <a:pt x="3503" y="8962"/>
                </a:lnTo>
                <a:lnTo>
                  <a:pt x="3662" y="9389"/>
                </a:lnTo>
                <a:lnTo>
                  <a:pt x="3662" y="9674"/>
                </a:lnTo>
                <a:lnTo>
                  <a:pt x="3874" y="10053"/>
                </a:lnTo>
                <a:lnTo>
                  <a:pt x="3980" y="10432"/>
                </a:lnTo>
                <a:lnTo>
                  <a:pt x="4033" y="10907"/>
                </a:lnTo>
                <a:lnTo>
                  <a:pt x="4299" y="11428"/>
                </a:lnTo>
                <a:lnTo>
                  <a:pt x="4033" y="11713"/>
                </a:lnTo>
                <a:lnTo>
                  <a:pt x="3715" y="11571"/>
                </a:lnTo>
                <a:lnTo>
                  <a:pt x="3662" y="11191"/>
                </a:lnTo>
                <a:lnTo>
                  <a:pt x="3343" y="10812"/>
                </a:lnTo>
                <a:lnTo>
                  <a:pt x="3078" y="10338"/>
                </a:lnTo>
                <a:lnTo>
                  <a:pt x="3078" y="9863"/>
                </a:lnTo>
                <a:lnTo>
                  <a:pt x="2600" y="9769"/>
                </a:lnTo>
                <a:lnTo>
                  <a:pt x="2123" y="9437"/>
                </a:lnTo>
                <a:lnTo>
                  <a:pt x="1486" y="9057"/>
                </a:lnTo>
                <a:lnTo>
                  <a:pt x="1008" y="9721"/>
                </a:lnTo>
                <a:lnTo>
                  <a:pt x="1114" y="10670"/>
                </a:lnTo>
                <a:lnTo>
                  <a:pt x="1433" y="11049"/>
                </a:lnTo>
                <a:lnTo>
                  <a:pt x="1433" y="11760"/>
                </a:lnTo>
                <a:lnTo>
                  <a:pt x="1645" y="12282"/>
                </a:lnTo>
                <a:lnTo>
                  <a:pt x="1765" y="12910"/>
                </a:lnTo>
                <a:lnTo>
                  <a:pt x="2229" y="13989"/>
                </a:lnTo>
                <a:lnTo>
                  <a:pt x="2335" y="14605"/>
                </a:lnTo>
                <a:lnTo>
                  <a:pt x="1957" y="15216"/>
                </a:lnTo>
                <a:lnTo>
                  <a:pt x="1957" y="16099"/>
                </a:lnTo>
                <a:lnTo>
                  <a:pt x="1539" y="16787"/>
                </a:lnTo>
                <a:lnTo>
                  <a:pt x="955" y="17356"/>
                </a:lnTo>
                <a:lnTo>
                  <a:pt x="199" y="17522"/>
                </a:lnTo>
                <a:lnTo>
                  <a:pt x="0" y="18939"/>
                </a:lnTo>
                <a:lnTo>
                  <a:pt x="584" y="19537"/>
                </a:lnTo>
                <a:lnTo>
                  <a:pt x="1857" y="20438"/>
                </a:lnTo>
                <a:lnTo>
                  <a:pt x="3722" y="21600"/>
                </a:lnTo>
                <a:lnTo>
                  <a:pt x="4033" y="21102"/>
                </a:lnTo>
                <a:lnTo>
                  <a:pt x="4989" y="21150"/>
                </a:lnTo>
                <a:lnTo>
                  <a:pt x="5360" y="20628"/>
                </a:lnTo>
                <a:lnTo>
                  <a:pt x="5294" y="20005"/>
                </a:lnTo>
                <a:lnTo>
                  <a:pt x="5838" y="19585"/>
                </a:lnTo>
                <a:lnTo>
                  <a:pt x="6077" y="18939"/>
                </a:lnTo>
                <a:lnTo>
                  <a:pt x="6687" y="18921"/>
                </a:lnTo>
                <a:lnTo>
                  <a:pt x="7218" y="19110"/>
                </a:lnTo>
                <a:lnTo>
                  <a:pt x="7855" y="18968"/>
                </a:lnTo>
                <a:lnTo>
                  <a:pt x="8491" y="18541"/>
                </a:lnTo>
                <a:lnTo>
                  <a:pt x="8969" y="18162"/>
                </a:lnTo>
                <a:lnTo>
                  <a:pt x="9394" y="17830"/>
                </a:lnTo>
                <a:lnTo>
                  <a:pt x="10084" y="17593"/>
                </a:lnTo>
                <a:lnTo>
                  <a:pt x="10780" y="17166"/>
                </a:lnTo>
                <a:lnTo>
                  <a:pt x="11251" y="17308"/>
                </a:lnTo>
                <a:lnTo>
                  <a:pt x="11623" y="17640"/>
                </a:lnTo>
                <a:lnTo>
                  <a:pt x="12206" y="17403"/>
                </a:lnTo>
                <a:lnTo>
                  <a:pt x="12631" y="17166"/>
                </a:lnTo>
                <a:lnTo>
                  <a:pt x="13374" y="16218"/>
                </a:lnTo>
                <a:lnTo>
                  <a:pt x="13799" y="15981"/>
                </a:lnTo>
                <a:lnTo>
                  <a:pt x="14329" y="16218"/>
                </a:lnTo>
                <a:lnTo>
                  <a:pt x="14488" y="16739"/>
                </a:lnTo>
                <a:lnTo>
                  <a:pt x="14966" y="16882"/>
                </a:lnTo>
                <a:lnTo>
                  <a:pt x="15709" y="16834"/>
                </a:lnTo>
                <a:lnTo>
                  <a:pt x="16399" y="16692"/>
                </a:lnTo>
                <a:lnTo>
                  <a:pt x="17049" y="16455"/>
                </a:lnTo>
                <a:lnTo>
                  <a:pt x="17460" y="15933"/>
                </a:lnTo>
                <a:lnTo>
                  <a:pt x="17938" y="15364"/>
                </a:lnTo>
                <a:lnTo>
                  <a:pt x="18681" y="14843"/>
                </a:lnTo>
                <a:lnTo>
                  <a:pt x="19318" y="14321"/>
                </a:lnTo>
                <a:lnTo>
                  <a:pt x="19789" y="13971"/>
                </a:lnTo>
                <a:lnTo>
                  <a:pt x="19636" y="13705"/>
                </a:lnTo>
                <a:lnTo>
                  <a:pt x="19212" y="13325"/>
                </a:lnTo>
                <a:lnTo>
                  <a:pt x="18734" y="13135"/>
                </a:lnTo>
                <a:lnTo>
                  <a:pt x="18363" y="12851"/>
                </a:lnTo>
                <a:lnTo>
                  <a:pt x="18044" y="12614"/>
                </a:lnTo>
                <a:lnTo>
                  <a:pt x="18044" y="12234"/>
                </a:lnTo>
                <a:lnTo>
                  <a:pt x="18734" y="11997"/>
                </a:lnTo>
                <a:lnTo>
                  <a:pt x="19371" y="11950"/>
                </a:lnTo>
                <a:lnTo>
                  <a:pt x="19902" y="11808"/>
                </a:lnTo>
                <a:lnTo>
                  <a:pt x="20114" y="11239"/>
                </a:lnTo>
                <a:lnTo>
                  <a:pt x="20379" y="10782"/>
                </a:lnTo>
                <a:lnTo>
                  <a:pt x="20273" y="10480"/>
                </a:lnTo>
                <a:lnTo>
                  <a:pt x="20857" y="10243"/>
                </a:lnTo>
                <a:lnTo>
                  <a:pt x="21109" y="10154"/>
                </a:lnTo>
                <a:lnTo>
                  <a:pt x="21235" y="9863"/>
                </a:lnTo>
                <a:lnTo>
                  <a:pt x="21248" y="9300"/>
                </a:lnTo>
                <a:lnTo>
                  <a:pt x="21547" y="8962"/>
                </a:lnTo>
                <a:lnTo>
                  <a:pt x="21547" y="8441"/>
                </a:lnTo>
                <a:lnTo>
                  <a:pt x="21122" y="7872"/>
                </a:lnTo>
                <a:lnTo>
                  <a:pt x="21388" y="7492"/>
                </a:lnTo>
                <a:lnTo>
                  <a:pt x="21600" y="7160"/>
                </a:lnTo>
                <a:lnTo>
                  <a:pt x="21374" y="6971"/>
                </a:lnTo>
                <a:lnTo>
                  <a:pt x="21175" y="6508"/>
                </a:lnTo>
                <a:lnTo>
                  <a:pt x="20757" y="6165"/>
                </a:lnTo>
                <a:lnTo>
                  <a:pt x="20578" y="5720"/>
                </a:lnTo>
                <a:lnTo>
                  <a:pt x="20578" y="5080"/>
                </a:lnTo>
                <a:lnTo>
                  <a:pt x="20499" y="4641"/>
                </a:lnTo>
                <a:lnTo>
                  <a:pt x="20200" y="4286"/>
                </a:lnTo>
                <a:lnTo>
                  <a:pt x="20121" y="3841"/>
                </a:lnTo>
                <a:lnTo>
                  <a:pt x="20492" y="3574"/>
                </a:lnTo>
                <a:lnTo>
                  <a:pt x="20811" y="3248"/>
                </a:lnTo>
                <a:lnTo>
                  <a:pt x="20817" y="2294"/>
                </a:lnTo>
                <a:lnTo>
                  <a:pt x="20870" y="1174"/>
                </a:lnTo>
                <a:lnTo>
                  <a:pt x="20320" y="528"/>
                </a:lnTo>
                <a:lnTo>
                  <a:pt x="20333" y="18"/>
                </a:lnTo>
                <a:lnTo>
                  <a:pt x="19789" y="136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2" name="Freeform 9"/>
          <p:cNvSpPr/>
          <p:nvPr userDrawn="1"/>
        </p:nvSpPr>
        <p:spPr>
          <a:xfrm>
            <a:off x="6282321" y="1581386"/>
            <a:ext cx="2189498" cy="2723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8" y="7696"/>
                </a:moveTo>
                <a:lnTo>
                  <a:pt x="646" y="7103"/>
                </a:lnTo>
                <a:lnTo>
                  <a:pt x="1326" y="6595"/>
                </a:lnTo>
                <a:lnTo>
                  <a:pt x="1054" y="6038"/>
                </a:lnTo>
                <a:lnTo>
                  <a:pt x="833" y="5728"/>
                </a:lnTo>
                <a:lnTo>
                  <a:pt x="1094" y="5611"/>
                </a:lnTo>
                <a:lnTo>
                  <a:pt x="1156" y="5274"/>
                </a:lnTo>
                <a:lnTo>
                  <a:pt x="1377" y="5207"/>
                </a:lnTo>
                <a:lnTo>
                  <a:pt x="1785" y="5315"/>
                </a:lnTo>
                <a:lnTo>
                  <a:pt x="2556" y="5270"/>
                </a:lnTo>
                <a:lnTo>
                  <a:pt x="3048" y="5166"/>
                </a:lnTo>
                <a:lnTo>
                  <a:pt x="3592" y="4991"/>
                </a:lnTo>
                <a:lnTo>
                  <a:pt x="4306" y="4178"/>
                </a:lnTo>
                <a:lnTo>
                  <a:pt x="4947" y="3778"/>
                </a:lnTo>
                <a:lnTo>
                  <a:pt x="5916" y="3100"/>
                </a:lnTo>
                <a:lnTo>
                  <a:pt x="5768" y="2916"/>
                </a:lnTo>
                <a:lnTo>
                  <a:pt x="5423" y="2628"/>
                </a:lnTo>
                <a:lnTo>
                  <a:pt x="5020" y="2480"/>
                </a:lnTo>
                <a:lnTo>
                  <a:pt x="4420" y="2080"/>
                </a:lnTo>
                <a:lnTo>
                  <a:pt x="4437" y="1806"/>
                </a:lnTo>
                <a:lnTo>
                  <a:pt x="5003" y="1617"/>
                </a:lnTo>
                <a:lnTo>
                  <a:pt x="5564" y="1568"/>
                </a:lnTo>
                <a:lnTo>
                  <a:pt x="6006" y="1469"/>
                </a:lnTo>
                <a:lnTo>
                  <a:pt x="6193" y="1051"/>
                </a:lnTo>
                <a:lnTo>
                  <a:pt x="6414" y="687"/>
                </a:lnTo>
                <a:lnTo>
                  <a:pt x="6329" y="472"/>
                </a:lnTo>
                <a:lnTo>
                  <a:pt x="6754" y="301"/>
                </a:lnTo>
                <a:lnTo>
                  <a:pt x="7043" y="216"/>
                </a:lnTo>
                <a:lnTo>
                  <a:pt x="7145" y="0"/>
                </a:lnTo>
                <a:lnTo>
                  <a:pt x="7434" y="310"/>
                </a:lnTo>
                <a:lnTo>
                  <a:pt x="7740" y="863"/>
                </a:lnTo>
                <a:lnTo>
                  <a:pt x="8125" y="1146"/>
                </a:lnTo>
                <a:lnTo>
                  <a:pt x="8505" y="1105"/>
                </a:lnTo>
                <a:lnTo>
                  <a:pt x="8873" y="1011"/>
                </a:lnTo>
                <a:lnTo>
                  <a:pt x="9236" y="984"/>
                </a:lnTo>
                <a:lnTo>
                  <a:pt x="9610" y="1002"/>
                </a:lnTo>
                <a:lnTo>
                  <a:pt x="9933" y="1325"/>
                </a:lnTo>
                <a:lnTo>
                  <a:pt x="10120" y="1806"/>
                </a:lnTo>
                <a:lnTo>
                  <a:pt x="9797" y="2228"/>
                </a:lnTo>
                <a:lnTo>
                  <a:pt x="9689" y="2655"/>
                </a:lnTo>
                <a:lnTo>
                  <a:pt x="9933" y="2803"/>
                </a:lnTo>
                <a:lnTo>
                  <a:pt x="10307" y="2763"/>
                </a:lnTo>
                <a:lnTo>
                  <a:pt x="10953" y="3266"/>
                </a:lnTo>
                <a:lnTo>
                  <a:pt x="10352" y="3585"/>
                </a:lnTo>
                <a:lnTo>
                  <a:pt x="10222" y="4030"/>
                </a:lnTo>
                <a:lnTo>
                  <a:pt x="10358" y="4412"/>
                </a:lnTo>
                <a:lnTo>
                  <a:pt x="10358" y="4973"/>
                </a:lnTo>
                <a:lnTo>
                  <a:pt x="9995" y="5274"/>
                </a:lnTo>
                <a:lnTo>
                  <a:pt x="10137" y="5598"/>
                </a:lnTo>
                <a:lnTo>
                  <a:pt x="10562" y="5935"/>
                </a:lnTo>
                <a:lnTo>
                  <a:pt x="11015" y="5998"/>
                </a:lnTo>
                <a:lnTo>
                  <a:pt x="11440" y="6420"/>
                </a:lnTo>
                <a:lnTo>
                  <a:pt x="11259" y="7148"/>
                </a:lnTo>
                <a:lnTo>
                  <a:pt x="10766" y="7431"/>
                </a:lnTo>
                <a:lnTo>
                  <a:pt x="10896" y="7803"/>
                </a:lnTo>
                <a:lnTo>
                  <a:pt x="11253" y="8262"/>
                </a:lnTo>
                <a:lnTo>
                  <a:pt x="11820" y="8262"/>
                </a:lnTo>
                <a:lnTo>
                  <a:pt x="12432" y="8801"/>
                </a:lnTo>
                <a:lnTo>
                  <a:pt x="12953" y="8671"/>
                </a:lnTo>
                <a:lnTo>
                  <a:pt x="13429" y="8630"/>
                </a:lnTo>
                <a:lnTo>
                  <a:pt x="13786" y="8927"/>
                </a:lnTo>
                <a:lnTo>
                  <a:pt x="14659" y="9326"/>
                </a:lnTo>
                <a:lnTo>
                  <a:pt x="15169" y="9636"/>
                </a:lnTo>
                <a:lnTo>
                  <a:pt x="15713" y="9825"/>
                </a:lnTo>
                <a:lnTo>
                  <a:pt x="16393" y="9951"/>
                </a:lnTo>
                <a:lnTo>
                  <a:pt x="16869" y="9893"/>
                </a:lnTo>
                <a:lnTo>
                  <a:pt x="17515" y="9978"/>
                </a:lnTo>
                <a:lnTo>
                  <a:pt x="17968" y="9843"/>
                </a:lnTo>
                <a:lnTo>
                  <a:pt x="18450" y="10072"/>
                </a:lnTo>
                <a:lnTo>
                  <a:pt x="18801" y="10328"/>
                </a:lnTo>
                <a:lnTo>
                  <a:pt x="19112" y="10742"/>
                </a:lnTo>
                <a:lnTo>
                  <a:pt x="19554" y="10930"/>
                </a:lnTo>
                <a:lnTo>
                  <a:pt x="20025" y="11056"/>
                </a:lnTo>
                <a:lnTo>
                  <a:pt x="20416" y="10894"/>
                </a:lnTo>
                <a:lnTo>
                  <a:pt x="20977" y="10917"/>
                </a:lnTo>
                <a:lnTo>
                  <a:pt x="21334" y="11227"/>
                </a:lnTo>
                <a:lnTo>
                  <a:pt x="21555" y="11645"/>
                </a:lnTo>
                <a:lnTo>
                  <a:pt x="21600" y="12004"/>
                </a:lnTo>
                <a:lnTo>
                  <a:pt x="21011" y="12327"/>
                </a:lnTo>
                <a:lnTo>
                  <a:pt x="20512" y="12543"/>
                </a:lnTo>
                <a:lnTo>
                  <a:pt x="20693" y="12902"/>
                </a:lnTo>
                <a:lnTo>
                  <a:pt x="20557" y="13262"/>
                </a:lnTo>
                <a:lnTo>
                  <a:pt x="20132" y="13334"/>
                </a:lnTo>
                <a:lnTo>
                  <a:pt x="19560" y="13226"/>
                </a:lnTo>
                <a:lnTo>
                  <a:pt x="19243" y="13442"/>
                </a:lnTo>
                <a:lnTo>
                  <a:pt x="19243" y="13693"/>
                </a:lnTo>
                <a:lnTo>
                  <a:pt x="19197" y="14017"/>
                </a:lnTo>
                <a:lnTo>
                  <a:pt x="19560" y="14304"/>
                </a:lnTo>
                <a:lnTo>
                  <a:pt x="19560" y="14556"/>
                </a:lnTo>
                <a:lnTo>
                  <a:pt x="19333" y="15023"/>
                </a:lnTo>
                <a:lnTo>
                  <a:pt x="18880" y="15310"/>
                </a:lnTo>
                <a:lnTo>
                  <a:pt x="18563" y="15418"/>
                </a:lnTo>
                <a:lnTo>
                  <a:pt x="18155" y="15239"/>
                </a:lnTo>
                <a:lnTo>
                  <a:pt x="17792" y="15418"/>
                </a:lnTo>
                <a:lnTo>
                  <a:pt x="17520" y="15706"/>
                </a:lnTo>
                <a:lnTo>
                  <a:pt x="17430" y="16029"/>
                </a:lnTo>
                <a:lnTo>
                  <a:pt x="17294" y="16425"/>
                </a:lnTo>
                <a:lnTo>
                  <a:pt x="16976" y="16676"/>
                </a:lnTo>
                <a:lnTo>
                  <a:pt x="16976" y="17036"/>
                </a:lnTo>
                <a:lnTo>
                  <a:pt x="16795" y="17215"/>
                </a:lnTo>
                <a:lnTo>
                  <a:pt x="17067" y="17503"/>
                </a:lnTo>
                <a:lnTo>
                  <a:pt x="16976" y="18006"/>
                </a:lnTo>
                <a:lnTo>
                  <a:pt x="17022" y="18473"/>
                </a:lnTo>
                <a:lnTo>
                  <a:pt x="16619" y="18577"/>
                </a:lnTo>
                <a:lnTo>
                  <a:pt x="16206" y="18797"/>
                </a:lnTo>
                <a:lnTo>
                  <a:pt x="15798" y="19120"/>
                </a:lnTo>
                <a:lnTo>
                  <a:pt x="15344" y="19300"/>
                </a:lnTo>
                <a:lnTo>
                  <a:pt x="15027" y="19587"/>
                </a:lnTo>
                <a:lnTo>
                  <a:pt x="15344" y="19983"/>
                </a:lnTo>
                <a:lnTo>
                  <a:pt x="15526" y="20234"/>
                </a:lnTo>
                <a:lnTo>
                  <a:pt x="15571" y="20522"/>
                </a:lnTo>
                <a:lnTo>
                  <a:pt x="15526" y="20989"/>
                </a:lnTo>
                <a:lnTo>
                  <a:pt x="15208" y="21205"/>
                </a:lnTo>
                <a:lnTo>
                  <a:pt x="14891" y="21456"/>
                </a:lnTo>
                <a:lnTo>
                  <a:pt x="14392" y="21384"/>
                </a:lnTo>
                <a:lnTo>
                  <a:pt x="14075" y="21600"/>
                </a:lnTo>
                <a:lnTo>
                  <a:pt x="13667" y="21420"/>
                </a:lnTo>
                <a:lnTo>
                  <a:pt x="13486" y="21312"/>
                </a:lnTo>
                <a:lnTo>
                  <a:pt x="13305" y="21061"/>
                </a:lnTo>
                <a:lnTo>
                  <a:pt x="12987" y="20773"/>
                </a:lnTo>
                <a:lnTo>
                  <a:pt x="13033" y="20198"/>
                </a:lnTo>
                <a:lnTo>
                  <a:pt x="12987" y="19659"/>
                </a:lnTo>
                <a:lnTo>
                  <a:pt x="12761" y="18833"/>
                </a:lnTo>
                <a:lnTo>
                  <a:pt x="11990" y="18904"/>
                </a:lnTo>
                <a:lnTo>
                  <a:pt x="11718" y="18653"/>
                </a:lnTo>
                <a:lnTo>
                  <a:pt x="11582" y="18258"/>
                </a:lnTo>
                <a:lnTo>
                  <a:pt x="11809" y="17826"/>
                </a:lnTo>
                <a:lnTo>
                  <a:pt x="11763" y="17364"/>
                </a:lnTo>
                <a:lnTo>
                  <a:pt x="11310" y="17179"/>
                </a:lnTo>
                <a:lnTo>
                  <a:pt x="11038" y="16928"/>
                </a:lnTo>
                <a:lnTo>
                  <a:pt x="10585" y="16856"/>
                </a:lnTo>
                <a:lnTo>
                  <a:pt x="10262" y="16829"/>
                </a:lnTo>
                <a:lnTo>
                  <a:pt x="9814" y="16856"/>
                </a:lnTo>
                <a:lnTo>
                  <a:pt x="9497" y="17072"/>
                </a:lnTo>
                <a:lnTo>
                  <a:pt x="9270" y="17359"/>
                </a:lnTo>
                <a:lnTo>
                  <a:pt x="8681" y="17647"/>
                </a:lnTo>
                <a:lnTo>
                  <a:pt x="8092" y="17647"/>
                </a:lnTo>
                <a:lnTo>
                  <a:pt x="7638" y="17539"/>
                </a:lnTo>
                <a:lnTo>
                  <a:pt x="7140" y="17539"/>
                </a:lnTo>
                <a:lnTo>
                  <a:pt x="6958" y="17287"/>
                </a:lnTo>
                <a:lnTo>
                  <a:pt x="6686" y="17143"/>
                </a:lnTo>
                <a:lnTo>
                  <a:pt x="6505" y="16856"/>
                </a:lnTo>
                <a:lnTo>
                  <a:pt x="5961" y="16856"/>
                </a:lnTo>
                <a:lnTo>
                  <a:pt x="5598" y="16712"/>
                </a:lnTo>
                <a:lnTo>
                  <a:pt x="5825" y="16497"/>
                </a:lnTo>
                <a:lnTo>
                  <a:pt x="5740" y="16290"/>
                </a:lnTo>
                <a:lnTo>
                  <a:pt x="5236" y="15957"/>
                </a:lnTo>
                <a:lnTo>
                  <a:pt x="4737" y="15742"/>
                </a:lnTo>
                <a:lnTo>
                  <a:pt x="4329" y="15742"/>
                </a:lnTo>
                <a:lnTo>
                  <a:pt x="3966" y="15921"/>
                </a:lnTo>
                <a:lnTo>
                  <a:pt x="3859" y="15715"/>
                </a:lnTo>
                <a:lnTo>
                  <a:pt x="3961" y="15324"/>
                </a:lnTo>
                <a:lnTo>
                  <a:pt x="3507" y="15041"/>
                </a:lnTo>
                <a:lnTo>
                  <a:pt x="2861" y="14965"/>
                </a:lnTo>
                <a:lnTo>
                  <a:pt x="2363" y="14951"/>
                </a:lnTo>
                <a:lnTo>
                  <a:pt x="2057" y="14785"/>
                </a:lnTo>
                <a:lnTo>
                  <a:pt x="2193" y="14394"/>
                </a:lnTo>
                <a:lnTo>
                  <a:pt x="2029" y="14156"/>
                </a:lnTo>
                <a:lnTo>
                  <a:pt x="1649" y="14044"/>
                </a:lnTo>
                <a:lnTo>
                  <a:pt x="1230" y="13707"/>
                </a:lnTo>
                <a:lnTo>
                  <a:pt x="1043" y="13302"/>
                </a:lnTo>
                <a:lnTo>
                  <a:pt x="561" y="13100"/>
                </a:lnTo>
                <a:lnTo>
                  <a:pt x="374" y="12844"/>
                </a:lnTo>
                <a:lnTo>
                  <a:pt x="408" y="12444"/>
                </a:lnTo>
                <a:lnTo>
                  <a:pt x="544" y="12089"/>
                </a:lnTo>
                <a:lnTo>
                  <a:pt x="544" y="10701"/>
                </a:lnTo>
                <a:lnTo>
                  <a:pt x="357" y="10297"/>
                </a:lnTo>
                <a:lnTo>
                  <a:pt x="408" y="9636"/>
                </a:lnTo>
                <a:lnTo>
                  <a:pt x="51" y="9183"/>
                </a:lnTo>
                <a:lnTo>
                  <a:pt x="0" y="8841"/>
                </a:lnTo>
                <a:lnTo>
                  <a:pt x="91" y="8239"/>
                </a:lnTo>
                <a:lnTo>
                  <a:pt x="465" y="7817"/>
                </a:lnTo>
                <a:lnTo>
                  <a:pt x="958" y="7696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3" name="Freeform 10"/>
          <p:cNvSpPr/>
          <p:nvPr userDrawn="1"/>
        </p:nvSpPr>
        <p:spPr>
          <a:xfrm>
            <a:off x="8542410" y="756699"/>
            <a:ext cx="2429395" cy="1367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401" y="1296"/>
                </a:moveTo>
                <a:lnTo>
                  <a:pt x="21043" y="1287"/>
                </a:lnTo>
                <a:lnTo>
                  <a:pt x="20717" y="1717"/>
                </a:lnTo>
                <a:lnTo>
                  <a:pt x="19654" y="1645"/>
                </a:lnTo>
                <a:lnTo>
                  <a:pt x="19164" y="1788"/>
                </a:lnTo>
                <a:lnTo>
                  <a:pt x="18306" y="1931"/>
                </a:lnTo>
                <a:lnTo>
                  <a:pt x="16468" y="1931"/>
                </a:lnTo>
                <a:lnTo>
                  <a:pt x="15814" y="2217"/>
                </a:lnTo>
                <a:lnTo>
                  <a:pt x="14344" y="2003"/>
                </a:lnTo>
                <a:lnTo>
                  <a:pt x="13363" y="2003"/>
                </a:lnTo>
                <a:lnTo>
                  <a:pt x="12832" y="1931"/>
                </a:lnTo>
                <a:lnTo>
                  <a:pt x="12260" y="1788"/>
                </a:lnTo>
                <a:lnTo>
                  <a:pt x="11689" y="1430"/>
                </a:lnTo>
                <a:lnTo>
                  <a:pt x="10626" y="1717"/>
                </a:lnTo>
                <a:lnTo>
                  <a:pt x="10095" y="1287"/>
                </a:lnTo>
                <a:lnTo>
                  <a:pt x="9483" y="1216"/>
                </a:lnTo>
                <a:lnTo>
                  <a:pt x="8911" y="858"/>
                </a:lnTo>
                <a:lnTo>
                  <a:pt x="8257" y="1001"/>
                </a:lnTo>
                <a:lnTo>
                  <a:pt x="7195" y="1144"/>
                </a:lnTo>
                <a:lnTo>
                  <a:pt x="6169" y="760"/>
                </a:lnTo>
                <a:lnTo>
                  <a:pt x="5438" y="572"/>
                </a:lnTo>
                <a:lnTo>
                  <a:pt x="4621" y="286"/>
                </a:lnTo>
                <a:lnTo>
                  <a:pt x="3968" y="0"/>
                </a:lnTo>
                <a:lnTo>
                  <a:pt x="3682" y="215"/>
                </a:lnTo>
                <a:lnTo>
                  <a:pt x="3477" y="644"/>
                </a:lnTo>
                <a:lnTo>
                  <a:pt x="3232" y="787"/>
                </a:lnTo>
                <a:lnTo>
                  <a:pt x="3069" y="1430"/>
                </a:lnTo>
                <a:lnTo>
                  <a:pt x="2742" y="1931"/>
                </a:lnTo>
                <a:lnTo>
                  <a:pt x="2211" y="1931"/>
                </a:lnTo>
                <a:lnTo>
                  <a:pt x="1884" y="2360"/>
                </a:lnTo>
                <a:lnTo>
                  <a:pt x="1476" y="2861"/>
                </a:lnTo>
                <a:lnTo>
                  <a:pt x="970" y="3558"/>
                </a:lnTo>
                <a:lnTo>
                  <a:pt x="1180" y="4166"/>
                </a:lnTo>
                <a:lnTo>
                  <a:pt x="771" y="4497"/>
                </a:lnTo>
                <a:lnTo>
                  <a:pt x="674" y="5051"/>
                </a:lnTo>
                <a:lnTo>
                  <a:pt x="694" y="5865"/>
                </a:lnTo>
                <a:lnTo>
                  <a:pt x="771" y="6848"/>
                </a:lnTo>
                <a:lnTo>
                  <a:pt x="1782" y="8002"/>
                </a:lnTo>
                <a:lnTo>
                  <a:pt x="2242" y="8002"/>
                </a:lnTo>
                <a:lnTo>
                  <a:pt x="2395" y="8762"/>
                </a:lnTo>
                <a:lnTo>
                  <a:pt x="2252" y="10076"/>
                </a:lnTo>
                <a:lnTo>
                  <a:pt x="1808" y="10907"/>
                </a:lnTo>
                <a:lnTo>
                  <a:pt x="1215" y="11390"/>
                </a:lnTo>
                <a:lnTo>
                  <a:pt x="689" y="12052"/>
                </a:lnTo>
                <a:lnTo>
                  <a:pt x="368" y="12704"/>
                </a:lnTo>
                <a:lnTo>
                  <a:pt x="357" y="13473"/>
                </a:lnTo>
                <a:lnTo>
                  <a:pt x="0" y="14072"/>
                </a:lnTo>
                <a:lnTo>
                  <a:pt x="204" y="14796"/>
                </a:lnTo>
                <a:lnTo>
                  <a:pt x="414" y="15440"/>
                </a:lnTo>
                <a:lnTo>
                  <a:pt x="357" y="16111"/>
                </a:lnTo>
                <a:lnTo>
                  <a:pt x="449" y="16772"/>
                </a:lnTo>
                <a:lnTo>
                  <a:pt x="649" y="17371"/>
                </a:lnTo>
                <a:lnTo>
                  <a:pt x="924" y="17505"/>
                </a:lnTo>
                <a:lnTo>
                  <a:pt x="1195" y="17228"/>
                </a:lnTo>
                <a:lnTo>
                  <a:pt x="1440" y="17577"/>
                </a:lnTo>
                <a:lnTo>
                  <a:pt x="1843" y="17738"/>
                </a:lnTo>
                <a:lnTo>
                  <a:pt x="1854" y="17720"/>
                </a:lnTo>
                <a:lnTo>
                  <a:pt x="2145" y="18086"/>
                </a:lnTo>
                <a:lnTo>
                  <a:pt x="2533" y="18444"/>
                </a:lnTo>
                <a:lnTo>
                  <a:pt x="2911" y="18516"/>
                </a:lnTo>
                <a:lnTo>
                  <a:pt x="3186" y="19186"/>
                </a:lnTo>
                <a:lnTo>
                  <a:pt x="3222" y="20053"/>
                </a:lnTo>
                <a:lnTo>
                  <a:pt x="3416" y="20617"/>
                </a:lnTo>
                <a:lnTo>
                  <a:pt x="3493" y="21198"/>
                </a:lnTo>
                <a:lnTo>
                  <a:pt x="3820" y="21448"/>
                </a:lnTo>
                <a:lnTo>
                  <a:pt x="4131" y="21099"/>
                </a:lnTo>
                <a:lnTo>
                  <a:pt x="4213" y="20554"/>
                </a:lnTo>
                <a:lnTo>
                  <a:pt x="4499" y="20527"/>
                </a:lnTo>
                <a:lnTo>
                  <a:pt x="4744" y="21028"/>
                </a:lnTo>
                <a:lnTo>
                  <a:pt x="4785" y="21385"/>
                </a:lnTo>
                <a:lnTo>
                  <a:pt x="5316" y="21457"/>
                </a:lnTo>
                <a:lnTo>
                  <a:pt x="5765" y="21385"/>
                </a:lnTo>
                <a:lnTo>
                  <a:pt x="6541" y="21600"/>
                </a:lnTo>
                <a:lnTo>
                  <a:pt x="7113" y="21242"/>
                </a:lnTo>
                <a:lnTo>
                  <a:pt x="7277" y="20670"/>
                </a:lnTo>
                <a:lnTo>
                  <a:pt x="7481" y="20170"/>
                </a:lnTo>
                <a:lnTo>
                  <a:pt x="7930" y="19955"/>
                </a:lnTo>
                <a:lnTo>
                  <a:pt x="8339" y="20026"/>
                </a:lnTo>
                <a:lnTo>
                  <a:pt x="8911" y="19812"/>
                </a:lnTo>
                <a:lnTo>
                  <a:pt x="9197" y="19383"/>
                </a:lnTo>
                <a:lnTo>
                  <a:pt x="9401" y="18954"/>
                </a:lnTo>
                <a:lnTo>
                  <a:pt x="9769" y="19025"/>
                </a:lnTo>
                <a:lnTo>
                  <a:pt x="10218" y="19097"/>
                </a:lnTo>
                <a:lnTo>
                  <a:pt x="10708" y="18238"/>
                </a:lnTo>
                <a:lnTo>
                  <a:pt x="10999" y="18149"/>
                </a:lnTo>
                <a:lnTo>
                  <a:pt x="11449" y="18417"/>
                </a:lnTo>
                <a:lnTo>
                  <a:pt x="11729" y="18095"/>
                </a:lnTo>
                <a:lnTo>
                  <a:pt x="12204" y="17076"/>
                </a:lnTo>
                <a:lnTo>
                  <a:pt x="12628" y="17237"/>
                </a:lnTo>
                <a:lnTo>
                  <a:pt x="13200" y="17023"/>
                </a:lnTo>
                <a:lnTo>
                  <a:pt x="13609" y="16593"/>
                </a:lnTo>
                <a:lnTo>
                  <a:pt x="14140" y="16379"/>
                </a:lnTo>
                <a:lnTo>
                  <a:pt x="14711" y="16093"/>
                </a:lnTo>
                <a:lnTo>
                  <a:pt x="15283" y="16093"/>
                </a:lnTo>
                <a:lnTo>
                  <a:pt x="15774" y="16164"/>
                </a:lnTo>
                <a:lnTo>
                  <a:pt x="16223" y="16093"/>
                </a:lnTo>
                <a:lnTo>
                  <a:pt x="16631" y="15592"/>
                </a:lnTo>
                <a:lnTo>
                  <a:pt x="17163" y="15521"/>
                </a:lnTo>
                <a:lnTo>
                  <a:pt x="17653" y="15306"/>
                </a:lnTo>
                <a:lnTo>
                  <a:pt x="18184" y="14591"/>
                </a:lnTo>
                <a:lnTo>
                  <a:pt x="18429" y="14090"/>
                </a:lnTo>
                <a:lnTo>
                  <a:pt x="18878" y="13589"/>
                </a:lnTo>
                <a:lnTo>
                  <a:pt x="19123" y="12946"/>
                </a:lnTo>
                <a:lnTo>
                  <a:pt x="19654" y="12731"/>
                </a:lnTo>
                <a:lnTo>
                  <a:pt x="20104" y="12016"/>
                </a:lnTo>
                <a:lnTo>
                  <a:pt x="20717" y="11587"/>
                </a:lnTo>
                <a:lnTo>
                  <a:pt x="21003" y="10943"/>
                </a:lnTo>
                <a:lnTo>
                  <a:pt x="21329" y="10442"/>
                </a:lnTo>
                <a:lnTo>
                  <a:pt x="21401" y="9584"/>
                </a:lnTo>
                <a:lnTo>
                  <a:pt x="21329" y="8797"/>
                </a:lnTo>
                <a:lnTo>
                  <a:pt x="21166" y="8154"/>
                </a:lnTo>
                <a:lnTo>
                  <a:pt x="21043" y="7653"/>
                </a:lnTo>
                <a:lnTo>
                  <a:pt x="20880" y="7295"/>
                </a:lnTo>
                <a:lnTo>
                  <a:pt x="20349" y="6643"/>
                </a:lnTo>
                <a:lnTo>
                  <a:pt x="20349" y="6079"/>
                </a:lnTo>
                <a:lnTo>
                  <a:pt x="20267" y="5221"/>
                </a:lnTo>
                <a:lnTo>
                  <a:pt x="19736" y="4935"/>
                </a:lnTo>
                <a:lnTo>
                  <a:pt x="19818" y="4148"/>
                </a:lnTo>
                <a:lnTo>
                  <a:pt x="19900" y="3585"/>
                </a:lnTo>
                <a:lnTo>
                  <a:pt x="21554" y="2092"/>
                </a:lnTo>
                <a:lnTo>
                  <a:pt x="21600" y="1681"/>
                </a:lnTo>
                <a:lnTo>
                  <a:pt x="21401" y="1296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4" name="Freeform 11"/>
          <p:cNvSpPr/>
          <p:nvPr userDrawn="1"/>
        </p:nvSpPr>
        <p:spPr>
          <a:xfrm>
            <a:off x="8632514" y="1776229"/>
            <a:ext cx="2542456" cy="2604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9501"/>
                </a:moveTo>
                <a:lnTo>
                  <a:pt x="0" y="9140"/>
                </a:lnTo>
                <a:lnTo>
                  <a:pt x="336" y="8853"/>
                </a:lnTo>
                <a:lnTo>
                  <a:pt x="585" y="8520"/>
                </a:lnTo>
                <a:lnTo>
                  <a:pt x="429" y="8252"/>
                </a:lnTo>
                <a:lnTo>
                  <a:pt x="702" y="7937"/>
                </a:lnTo>
                <a:lnTo>
                  <a:pt x="546" y="7505"/>
                </a:lnTo>
                <a:lnTo>
                  <a:pt x="868" y="7125"/>
                </a:lnTo>
                <a:lnTo>
                  <a:pt x="1116" y="6697"/>
                </a:lnTo>
                <a:lnTo>
                  <a:pt x="1394" y="6359"/>
                </a:lnTo>
                <a:lnTo>
                  <a:pt x="1111" y="6068"/>
                </a:lnTo>
                <a:lnTo>
                  <a:pt x="833" y="5857"/>
                </a:lnTo>
                <a:lnTo>
                  <a:pt x="1277" y="5490"/>
                </a:lnTo>
                <a:lnTo>
                  <a:pt x="1175" y="5152"/>
                </a:lnTo>
                <a:lnTo>
                  <a:pt x="1316" y="4767"/>
                </a:lnTo>
                <a:lnTo>
                  <a:pt x="1696" y="4589"/>
                </a:lnTo>
                <a:lnTo>
                  <a:pt x="1906" y="4443"/>
                </a:lnTo>
                <a:lnTo>
                  <a:pt x="2222" y="4612"/>
                </a:lnTo>
                <a:lnTo>
                  <a:pt x="2266" y="4405"/>
                </a:lnTo>
                <a:lnTo>
                  <a:pt x="2149" y="4077"/>
                </a:lnTo>
                <a:lnTo>
                  <a:pt x="2140" y="3372"/>
                </a:lnTo>
                <a:lnTo>
                  <a:pt x="2588" y="2686"/>
                </a:lnTo>
                <a:lnTo>
                  <a:pt x="2910" y="2799"/>
                </a:lnTo>
                <a:lnTo>
                  <a:pt x="3202" y="2640"/>
                </a:lnTo>
                <a:lnTo>
                  <a:pt x="3265" y="2348"/>
                </a:lnTo>
                <a:lnTo>
                  <a:pt x="3543" y="2330"/>
                </a:lnTo>
                <a:lnTo>
                  <a:pt x="3772" y="2574"/>
                </a:lnTo>
                <a:lnTo>
                  <a:pt x="3816" y="2780"/>
                </a:lnTo>
                <a:lnTo>
                  <a:pt x="4357" y="2813"/>
                </a:lnTo>
                <a:lnTo>
                  <a:pt x="4815" y="2780"/>
                </a:lnTo>
                <a:lnTo>
                  <a:pt x="5497" y="2898"/>
                </a:lnTo>
                <a:lnTo>
                  <a:pt x="6029" y="2710"/>
                </a:lnTo>
                <a:lnTo>
                  <a:pt x="6190" y="2400"/>
                </a:lnTo>
                <a:lnTo>
                  <a:pt x="6394" y="2132"/>
                </a:lnTo>
                <a:lnTo>
                  <a:pt x="6799" y="2048"/>
                </a:lnTo>
                <a:lnTo>
                  <a:pt x="7213" y="2052"/>
                </a:lnTo>
                <a:lnTo>
                  <a:pt x="7739" y="1968"/>
                </a:lnTo>
                <a:lnTo>
                  <a:pt x="8046" y="1700"/>
                </a:lnTo>
                <a:lnTo>
                  <a:pt x="8217" y="1503"/>
                </a:lnTo>
                <a:lnTo>
                  <a:pt x="8997" y="1573"/>
                </a:lnTo>
                <a:lnTo>
                  <a:pt x="9474" y="1132"/>
                </a:lnTo>
                <a:lnTo>
                  <a:pt x="9752" y="1076"/>
                </a:lnTo>
                <a:lnTo>
                  <a:pt x="10176" y="1216"/>
                </a:lnTo>
                <a:lnTo>
                  <a:pt x="10454" y="1038"/>
                </a:lnTo>
                <a:lnTo>
                  <a:pt x="10897" y="517"/>
                </a:lnTo>
                <a:lnTo>
                  <a:pt x="11302" y="587"/>
                </a:lnTo>
                <a:lnTo>
                  <a:pt x="11848" y="488"/>
                </a:lnTo>
                <a:lnTo>
                  <a:pt x="12238" y="258"/>
                </a:lnTo>
                <a:lnTo>
                  <a:pt x="12813" y="136"/>
                </a:lnTo>
                <a:lnTo>
                  <a:pt x="13281" y="5"/>
                </a:lnTo>
                <a:lnTo>
                  <a:pt x="13490" y="0"/>
                </a:lnTo>
                <a:lnTo>
                  <a:pt x="13334" y="338"/>
                </a:lnTo>
                <a:lnTo>
                  <a:pt x="13490" y="639"/>
                </a:lnTo>
                <a:lnTo>
                  <a:pt x="13568" y="977"/>
                </a:lnTo>
                <a:lnTo>
                  <a:pt x="13685" y="1277"/>
                </a:lnTo>
                <a:lnTo>
                  <a:pt x="13529" y="1616"/>
                </a:lnTo>
                <a:lnTo>
                  <a:pt x="13412" y="1954"/>
                </a:lnTo>
                <a:lnTo>
                  <a:pt x="13685" y="2292"/>
                </a:lnTo>
                <a:lnTo>
                  <a:pt x="13880" y="2555"/>
                </a:lnTo>
                <a:lnTo>
                  <a:pt x="13646" y="2780"/>
                </a:lnTo>
                <a:lnTo>
                  <a:pt x="14036" y="3156"/>
                </a:lnTo>
                <a:lnTo>
                  <a:pt x="14270" y="2968"/>
                </a:lnTo>
                <a:lnTo>
                  <a:pt x="14465" y="3344"/>
                </a:lnTo>
                <a:lnTo>
                  <a:pt x="14816" y="3607"/>
                </a:lnTo>
                <a:lnTo>
                  <a:pt x="14777" y="3945"/>
                </a:lnTo>
                <a:lnTo>
                  <a:pt x="15245" y="4208"/>
                </a:lnTo>
                <a:lnTo>
                  <a:pt x="15557" y="4546"/>
                </a:lnTo>
                <a:lnTo>
                  <a:pt x="15440" y="4885"/>
                </a:lnTo>
                <a:lnTo>
                  <a:pt x="15518" y="5223"/>
                </a:lnTo>
                <a:lnTo>
                  <a:pt x="15869" y="5486"/>
                </a:lnTo>
                <a:lnTo>
                  <a:pt x="16083" y="5293"/>
                </a:lnTo>
                <a:lnTo>
                  <a:pt x="16414" y="5148"/>
                </a:lnTo>
                <a:lnTo>
                  <a:pt x="16946" y="5152"/>
                </a:lnTo>
                <a:lnTo>
                  <a:pt x="17233" y="5998"/>
                </a:lnTo>
                <a:lnTo>
                  <a:pt x="17545" y="5899"/>
                </a:lnTo>
                <a:lnTo>
                  <a:pt x="17857" y="6049"/>
                </a:lnTo>
                <a:lnTo>
                  <a:pt x="17974" y="6387"/>
                </a:lnTo>
                <a:lnTo>
                  <a:pt x="17896" y="6763"/>
                </a:lnTo>
                <a:lnTo>
                  <a:pt x="17779" y="7177"/>
                </a:lnTo>
                <a:lnTo>
                  <a:pt x="17818" y="7440"/>
                </a:lnTo>
                <a:lnTo>
                  <a:pt x="17808" y="7684"/>
                </a:lnTo>
                <a:lnTo>
                  <a:pt x="18286" y="8041"/>
                </a:lnTo>
                <a:lnTo>
                  <a:pt x="18422" y="8276"/>
                </a:lnTo>
                <a:lnTo>
                  <a:pt x="18296" y="8445"/>
                </a:lnTo>
                <a:lnTo>
                  <a:pt x="18422" y="8698"/>
                </a:lnTo>
                <a:lnTo>
                  <a:pt x="18403" y="9168"/>
                </a:lnTo>
                <a:lnTo>
                  <a:pt x="18637" y="9356"/>
                </a:lnTo>
                <a:lnTo>
                  <a:pt x="18871" y="9656"/>
                </a:lnTo>
                <a:lnTo>
                  <a:pt x="19222" y="9506"/>
                </a:lnTo>
                <a:lnTo>
                  <a:pt x="19612" y="9619"/>
                </a:lnTo>
                <a:lnTo>
                  <a:pt x="20040" y="9732"/>
                </a:lnTo>
                <a:lnTo>
                  <a:pt x="20430" y="9619"/>
                </a:lnTo>
                <a:lnTo>
                  <a:pt x="20742" y="9619"/>
                </a:lnTo>
                <a:lnTo>
                  <a:pt x="20976" y="9919"/>
                </a:lnTo>
                <a:lnTo>
                  <a:pt x="21288" y="10107"/>
                </a:lnTo>
                <a:lnTo>
                  <a:pt x="21600" y="10182"/>
                </a:lnTo>
                <a:lnTo>
                  <a:pt x="21405" y="10408"/>
                </a:lnTo>
                <a:lnTo>
                  <a:pt x="21444" y="10746"/>
                </a:lnTo>
                <a:lnTo>
                  <a:pt x="21171" y="11084"/>
                </a:lnTo>
                <a:lnTo>
                  <a:pt x="21054" y="11422"/>
                </a:lnTo>
                <a:lnTo>
                  <a:pt x="20703" y="11836"/>
                </a:lnTo>
                <a:lnTo>
                  <a:pt x="20547" y="12183"/>
                </a:lnTo>
                <a:lnTo>
                  <a:pt x="19962" y="12211"/>
                </a:lnTo>
                <a:lnTo>
                  <a:pt x="19690" y="12023"/>
                </a:lnTo>
                <a:lnTo>
                  <a:pt x="19417" y="11911"/>
                </a:lnTo>
                <a:lnTo>
                  <a:pt x="19183" y="12099"/>
                </a:lnTo>
                <a:lnTo>
                  <a:pt x="19066" y="12437"/>
                </a:lnTo>
                <a:lnTo>
                  <a:pt x="18676" y="12625"/>
                </a:lnTo>
                <a:lnTo>
                  <a:pt x="18364" y="12399"/>
                </a:lnTo>
                <a:lnTo>
                  <a:pt x="17974" y="12662"/>
                </a:lnTo>
                <a:lnTo>
                  <a:pt x="17584" y="12775"/>
                </a:lnTo>
                <a:lnTo>
                  <a:pt x="16882" y="12737"/>
                </a:lnTo>
                <a:lnTo>
                  <a:pt x="16297" y="12737"/>
                </a:lnTo>
                <a:lnTo>
                  <a:pt x="15635" y="12888"/>
                </a:lnTo>
                <a:lnTo>
                  <a:pt x="15206" y="13000"/>
                </a:lnTo>
                <a:lnTo>
                  <a:pt x="14933" y="13024"/>
                </a:lnTo>
                <a:lnTo>
                  <a:pt x="14738" y="13376"/>
                </a:lnTo>
                <a:lnTo>
                  <a:pt x="14660" y="13789"/>
                </a:lnTo>
                <a:lnTo>
                  <a:pt x="14621" y="14278"/>
                </a:lnTo>
                <a:lnTo>
                  <a:pt x="14777" y="14729"/>
                </a:lnTo>
                <a:lnTo>
                  <a:pt x="14699" y="14992"/>
                </a:lnTo>
                <a:lnTo>
                  <a:pt x="14465" y="15255"/>
                </a:lnTo>
                <a:lnTo>
                  <a:pt x="14582" y="15743"/>
                </a:lnTo>
                <a:lnTo>
                  <a:pt x="14153" y="16119"/>
                </a:lnTo>
                <a:lnTo>
                  <a:pt x="13841" y="16194"/>
                </a:lnTo>
                <a:lnTo>
                  <a:pt x="13490" y="16044"/>
                </a:lnTo>
                <a:lnTo>
                  <a:pt x="13217" y="16194"/>
                </a:lnTo>
                <a:lnTo>
                  <a:pt x="13100" y="16495"/>
                </a:lnTo>
                <a:lnTo>
                  <a:pt x="13607" y="16870"/>
                </a:lnTo>
                <a:lnTo>
                  <a:pt x="14036" y="16908"/>
                </a:lnTo>
                <a:lnTo>
                  <a:pt x="14426" y="17133"/>
                </a:lnTo>
                <a:lnTo>
                  <a:pt x="14543" y="17547"/>
                </a:lnTo>
                <a:lnTo>
                  <a:pt x="14348" y="17998"/>
                </a:lnTo>
                <a:lnTo>
                  <a:pt x="14114" y="18298"/>
                </a:lnTo>
                <a:lnTo>
                  <a:pt x="14192" y="18674"/>
                </a:lnTo>
                <a:lnTo>
                  <a:pt x="14270" y="19087"/>
                </a:lnTo>
                <a:lnTo>
                  <a:pt x="14270" y="19726"/>
                </a:lnTo>
                <a:lnTo>
                  <a:pt x="14114" y="20214"/>
                </a:lnTo>
                <a:lnTo>
                  <a:pt x="14075" y="20928"/>
                </a:lnTo>
                <a:lnTo>
                  <a:pt x="14114" y="21342"/>
                </a:lnTo>
                <a:lnTo>
                  <a:pt x="13802" y="21379"/>
                </a:lnTo>
                <a:lnTo>
                  <a:pt x="13495" y="21318"/>
                </a:lnTo>
                <a:lnTo>
                  <a:pt x="13178" y="21154"/>
                </a:lnTo>
                <a:lnTo>
                  <a:pt x="12710" y="21342"/>
                </a:lnTo>
                <a:lnTo>
                  <a:pt x="12340" y="21600"/>
                </a:lnTo>
                <a:lnTo>
                  <a:pt x="11697" y="21304"/>
                </a:lnTo>
                <a:lnTo>
                  <a:pt x="11229" y="21154"/>
                </a:lnTo>
                <a:lnTo>
                  <a:pt x="10800" y="21116"/>
                </a:lnTo>
                <a:lnTo>
                  <a:pt x="10449" y="20853"/>
                </a:lnTo>
                <a:lnTo>
                  <a:pt x="10371" y="20327"/>
                </a:lnTo>
                <a:lnTo>
                  <a:pt x="10137" y="19951"/>
                </a:lnTo>
                <a:lnTo>
                  <a:pt x="9786" y="20440"/>
                </a:lnTo>
                <a:lnTo>
                  <a:pt x="9357" y="20553"/>
                </a:lnTo>
                <a:lnTo>
                  <a:pt x="9045" y="20252"/>
                </a:lnTo>
                <a:lnTo>
                  <a:pt x="8812" y="20402"/>
                </a:lnTo>
                <a:lnTo>
                  <a:pt x="8539" y="20365"/>
                </a:lnTo>
                <a:lnTo>
                  <a:pt x="8149" y="20327"/>
                </a:lnTo>
                <a:lnTo>
                  <a:pt x="7798" y="19989"/>
                </a:lnTo>
                <a:lnTo>
                  <a:pt x="7408" y="19726"/>
                </a:lnTo>
                <a:lnTo>
                  <a:pt x="7135" y="19388"/>
                </a:lnTo>
                <a:lnTo>
                  <a:pt x="6784" y="18937"/>
                </a:lnTo>
                <a:lnTo>
                  <a:pt x="6589" y="18524"/>
                </a:lnTo>
                <a:lnTo>
                  <a:pt x="6823" y="18223"/>
                </a:lnTo>
                <a:lnTo>
                  <a:pt x="7096" y="17885"/>
                </a:lnTo>
                <a:lnTo>
                  <a:pt x="7159" y="17382"/>
                </a:lnTo>
                <a:lnTo>
                  <a:pt x="6667" y="17321"/>
                </a:lnTo>
                <a:lnTo>
                  <a:pt x="6589" y="16870"/>
                </a:lnTo>
                <a:lnTo>
                  <a:pt x="6394" y="16344"/>
                </a:lnTo>
                <a:lnTo>
                  <a:pt x="6438" y="15978"/>
                </a:lnTo>
                <a:lnTo>
                  <a:pt x="6745" y="15894"/>
                </a:lnTo>
                <a:lnTo>
                  <a:pt x="7213" y="16006"/>
                </a:lnTo>
                <a:lnTo>
                  <a:pt x="7564" y="15969"/>
                </a:lnTo>
                <a:lnTo>
                  <a:pt x="7759" y="15706"/>
                </a:lnTo>
                <a:lnTo>
                  <a:pt x="7447" y="15368"/>
                </a:lnTo>
                <a:lnTo>
                  <a:pt x="7306" y="14992"/>
                </a:lnTo>
                <a:lnTo>
                  <a:pt x="7369" y="14691"/>
                </a:lnTo>
                <a:lnTo>
                  <a:pt x="7525" y="14315"/>
                </a:lnTo>
                <a:lnTo>
                  <a:pt x="7213" y="14165"/>
                </a:lnTo>
                <a:lnTo>
                  <a:pt x="6940" y="13977"/>
                </a:lnTo>
                <a:lnTo>
                  <a:pt x="6433" y="13489"/>
                </a:lnTo>
                <a:lnTo>
                  <a:pt x="5887" y="13564"/>
                </a:lnTo>
                <a:lnTo>
                  <a:pt x="5575" y="13226"/>
                </a:lnTo>
                <a:lnTo>
                  <a:pt x="5497" y="12813"/>
                </a:lnTo>
                <a:lnTo>
                  <a:pt x="5497" y="12136"/>
                </a:lnTo>
                <a:lnTo>
                  <a:pt x="5147" y="11873"/>
                </a:lnTo>
                <a:lnTo>
                  <a:pt x="4835" y="11648"/>
                </a:lnTo>
                <a:lnTo>
                  <a:pt x="4484" y="11385"/>
                </a:lnTo>
                <a:lnTo>
                  <a:pt x="4445" y="11084"/>
                </a:lnTo>
                <a:lnTo>
                  <a:pt x="4289" y="10821"/>
                </a:lnTo>
                <a:lnTo>
                  <a:pt x="3899" y="10558"/>
                </a:lnTo>
                <a:lnTo>
                  <a:pt x="3548" y="10295"/>
                </a:lnTo>
                <a:lnTo>
                  <a:pt x="3275" y="10333"/>
                </a:lnTo>
                <a:lnTo>
                  <a:pt x="2846" y="10483"/>
                </a:lnTo>
                <a:lnTo>
                  <a:pt x="2495" y="10483"/>
                </a:lnTo>
                <a:lnTo>
                  <a:pt x="1949" y="10521"/>
                </a:lnTo>
                <a:lnTo>
                  <a:pt x="1443" y="10295"/>
                </a:lnTo>
                <a:lnTo>
                  <a:pt x="1053" y="10032"/>
                </a:lnTo>
                <a:lnTo>
                  <a:pt x="624" y="9844"/>
                </a:lnTo>
                <a:lnTo>
                  <a:pt x="234" y="9919"/>
                </a:lnTo>
                <a:lnTo>
                  <a:pt x="0" y="9501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" name="Freeform 12"/>
          <p:cNvSpPr/>
          <p:nvPr userDrawn="1"/>
        </p:nvSpPr>
        <p:spPr>
          <a:xfrm>
            <a:off x="10200457" y="815606"/>
            <a:ext cx="1553598" cy="2212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564" y="21379"/>
                </a:moveTo>
                <a:lnTo>
                  <a:pt x="13995" y="21600"/>
                </a:lnTo>
                <a:lnTo>
                  <a:pt x="14698" y="21157"/>
                </a:lnTo>
                <a:lnTo>
                  <a:pt x="15209" y="20538"/>
                </a:lnTo>
                <a:lnTo>
                  <a:pt x="15976" y="19697"/>
                </a:lnTo>
                <a:lnTo>
                  <a:pt x="16488" y="19298"/>
                </a:lnTo>
                <a:lnTo>
                  <a:pt x="17127" y="18767"/>
                </a:lnTo>
                <a:lnTo>
                  <a:pt x="18341" y="18590"/>
                </a:lnTo>
                <a:lnTo>
                  <a:pt x="19236" y="18148"/>
                </a:lnTo>
                <a:lnTo>
                  <a:pt x="20322" y="17793"/>
                </a:lnTo>
                <a:lnTo>
                  <a:pt x="20705" y="17484"/>
                </a:lnTo>
                <a:lnTo>
                  <a:pt x="21217" y="17085"/>
                </a:lnTo>
                <a:lnTo>
                  <a:pt x="21344" y="16554"/>
                </a:lnTo>
                <a:lnTo>
                  <a:pt x="21472" y="15934"/>
                </a:lnTo>
                <a:lnTo>
                  <a:pt x="21600" y="15359"/>
                </a:lnTo>
                <a:lnTo>
                  <a:pt x="21472" y="14828"/>
                </a:lnTo>
                <a:lnTo>
                  <a:pt x="21408" y="14164"/>
                </a:lnTo>
                <a:lnTo>
                  <a:pt x="20961" y="13987"/>
                </a:lnTo>
                <a:lnTo>
                  <a:pt x="20833" y="13500"/>
                </a:lnTo>
                <a:lnTo>
                  <a:pt x="21153" y="13013"/>
                </a:lnTo>
                <a:lnTo>
                  <a:pt x="21344" y="12659"/>
                </a:lnTo>
                <a:lnTo>
                  <a:pt x="20777" y="12310"/>
                </a:lnTo>
                <a:lnTo>
                  <a:pt x="20386" y="11995"/>
                </a:lnTo>
                <a:lnTo>
                  <a:pt x="20130" y="11597"/>
                </a:lnTo>
                <a:lnTo>
                  <a:pt x="19938" y="11021"/>
                </a:lnTo>
                <a:lnTo>
                  <a:pt x="19619" y="10623"/>
                </a:lnTo>
                <a:lnTo>
                  <a:pt x="18980" y="9561"/>
                </a:lnTo>
                <a:lnTo>
                  <a:pt x="18788" y="9030"/>
                </a:lnTo>
                <a:lnTo>
                  <a:pt x="18533" y="8675"/>
                </a:lnTo>
                <a:lnTo>
                  <a:pt x="18341" y="8011"/>
                </a:lnTo>
                <a:lnTo>
                  <a:pt x="18021" y="7613"/>
                </a:lnTo>
                <a:lnTo>
                  <a:pt x="17957" y="7170"/>
                </a:lnTo>
                <a:lnTo>
                  <a:pt x="17510" y="6639"/>
                </a:lnTo>
                <a:lnTo>
                  <a:pt x="17766" y="6108"/>
                </a:lnTo>
                <a:lnTo>
                  <a:pt x="17382" y="5533"/>
                </a:lnTo>
                <a:lnTo>
                  <a:pt x="17254" y="4957"/>
                </a:lnTo>
                <a:lnTo>
                  <a:pt x="16999" y="4426"/>
                </a:lnTo>
                <a:lnTo>
                  <a:pt x="17254" y="3851"/>
                </a:lnTo>
                <a:lnTo>
                  <a:pt x="17063" y="3364"/>
                </a:lnTo>
                <a:lnTo>
                  <a:pt x="17007" y="2711"/>
                </a:lnTo>
                <a:lnTo>
                  <a:pt x="16168" y="2080"/>
                </a:lnTo>
                <a:lnTo>
                  <a:pt x="15401" y="1328"/>
                </a:lnTo>
                <a:lnTo>
                  <a:pt x="14123" y="1107"/>
                </a:lnTo>
                <a:lnTo>
                  <a:pt x="13228" y="885"/>
                </a:lnTo>
                <a:lnTo>
                  <a:pt x="12525" y="177"/>
                </a:lnTo>
                <a:lnTo>
                  <a:pt x="11759" y="0"/>
                </a:lnTo>
                <a:lnTo>
                  <a:pt x="10800" y="133"/>
                </a:lnTo>
                <a:lnTo>
                  <a:pt x="10425" y="227"/>
                </a:lnTo>
                <a:lnTo>
                  <a:pt x="10696" y="476"/>
                </a:lnTo>
                <a:lnTo>
                  <a:pt x="10624" y="725"/>
                </a:lnTo>
                <a:lnTo>
                  <a:pt x="8028" y="1660"/>
                </a:lnTo>
                <a:lnTo>
                  <a:pt x="7788" y="2468"/>
                </a:lnTo>
                <a:lnTo>
                  <a:pt x="8635" y="2650"/>
                </a:lnTo>
                <a:lnTo>
                  <a:pt x="8747" y="3132"/>
                </a:lnTo>
                <a:lnTo>
                  <a:pt x="8771" y="3535"/>
                </a:lnTo>
                <a:lnTo>
                  <a:pt x="9618" y="3961"/>
                </a:lnTo>
                <a:lnTo>
                  <a:pt x="9873" y="4177"/>
                </a:lnTo>
                <a:lnTo>
                  <a:pt x="10289" y="4863"/>
                </a:lnTo>
                <a:lnTo>
                  <a:pt x="10401" y="5295"/>
                </a:lnTo>
                <a:lnTo>
                  <a:pt x="10305" y="5870"/>
                </a:lnTo>
                <a:lnTo>
                  <a:pt x="9786" y="6202"/>
                </a:lnTo>
                <a:lnTo>
                  <a:pt x="9346" y="6601"/>
                </a:lnTo>
                <a:lnTo>
                  <a:pt x="8396" y="6855"/>
                </a:lnTo>
                <a:lnTo>
                  <a:pt x="7677" y="7303"/>
                </a:lnTo>
                <a:lnTo>
                  <a:pt x="6830" y="7431"/>
                </a:lnTo>
                <a:lnTo>
                  <a:pt x="6478" y="7834"/>
                </a:lnTo>
                <a:lnTo>
                  <a:pt x="5751" y="8133"/>
                </a:lnTo>
                <a:lnTo>
                  <a:pt x="5352" y="8465"/>
                </a:lnTo>
                <a:lnTo>
                  <a:pt x="4537" y="8897"/>
                </a:lnTo>
                <a:lnTo>
                  <a:pt x="3810" y="9024"/>
                </a:lnTo>
                <a:lnTo>
                  <a:pt x="2924" y="9074"/>
                </a:lnTo>
                <a:lnTo>
                  <a:pt x="2301" y="9395"/>
                </a:lnTo>
                <a:lnTo>
                  <a:pt x="1470" y="9428"/>
                </a:lnTo>
                <a:lnTo>
                  <a:pt x="943" y="9378"/>
                </a:lnTo>
                <a:lnTo>
                  <a:pt x="248" y="9378"/>
                </a:lnTo>
                <a:lnTo>
                  <a:pt x="0" y="9771"/>
                </a:lnTo>
                <a:lnTo>
                  <a:pt x="248" y="10136"/>
                </a:lnTo>
                <a:lnTo>
                  <a:pt x="391" y="10551"/>
                </a:lnTo>
                <a:lnTo>
                  <a:pt x="559" y="10883"/>
                </a:lnTo>
                <a:lnTo>
                  <a:pt x="104" y="11685"/>
                </a:lnTo>
                <a:lnTo>
                  <a:pt x="895" y="12377"/>
                </a:lnTo>
                <a:lnTo>
                  <a:pt x="511" y="12659"/>
                </a:lnTo>
                <a:lnTo>
                  <a:pt x="1126" y="13107"/>
                </a:lnTo>
                <a:lnTo>
                  <a:pt x="1518" y="12891"/>
                </a:lnTo>
                <a:lnTo>
                  <a:pt x="1893" y="13356"/>
                </a:lnTo>
                <a:lnTo>
                  <a:pt x="2420" y="13611"/>
                </a:lnTo>
                <a:lnTo>
                  <a:pt x="2372" y="14037"/>
                </a:lnTo>
                <a:lnTo>
                  <a:pt x="3115" y="14341"/>
                </a:lnTo>
                <a:lnTo>
                  <a:pt x="3651" y="14723"/>
                </a:lnTo>
                <a:lnTo>
                  <a:pt x="3451" y="15149"/>
                </a:lnTo>
                <a:lnTo>
                  <a:pt x="3579" y="15547"/>
                </a:lnTo>
                <a:lnTo>
                  <a:pt x="4178" y="15846"/>
                </a:lnTo>
                <a:lnTo>
                  <a:pt x="4481" y="15619"/>
                </a:lnTo>
                <a:lnTo>
                  <a:pt x="5057" y="15453"/>
                </a:lnTo>
                <a:lnTo>
                  <a:pt x="5680" y="15791"/>
                </a:lnTo>
                <a:lnTo>
                  <a:pt x="5855" y="16377"/>
                </a:lnTo>
                <a:lnTo>
                  <a:pt x="6375" y="16427"/>
                </a:lnTo>
                <a:lnTo>
                  <a:pt x="6902" y="16333"/>
                </a:lnTo>
                <a:lnTo>
                  <a:pt x="7405" y="16510"/>
                </a:lnTo>
                <a:lnTo>
                  <a:pt x="7605" y="16892"/>
                </a:lnTo>
                <a:lnTo>
                  <a:pt x="7461" y="17378"/>
                </a:lnTo>
                <a:lnTo>
                  <a:pt x="7285" y="17838"/>
                </a:lnTo>
                <a:lnTo>
                  <a:pt x="7333" y="18125"/>
                </a:lnTo>
                <a:lnTo>
                  <a:pt x="7333" y="18452"/>
                </a:lnTo>
                <a:lnTo>
                  <a:pt x="8124" y="18856"/>
                </a:lnTo>
                <a:lnTo>
                  <a:pt x="8348" y="19149"/>
                </a:lnTo>
                <a:lnTo>
                  <a:pt x="8132" y="19332"/>
                </a:lnTo>
                <a:lnTo>
                  <a:pt x="8348" y="19636"/>
                </a:lnTo>
                <a:lnTo>
                  <a:pt x="8300" y="20184"/>
                </a:lnTo>
                <a:lnTo>
                  <a:pt x="8699" y="20433"/>
                </a:lnTo>
                <a:lnTo>
                  <a:pt x="9067" y="20765"/>
                </a:lnTo>
                <a:lnTo>
                  <a:pt x="9618" y="20576"/>
                </a:lnTo>
                <a:lnTo>
                  <a:pt x="11024" y="20859"/>
                </a:lnTo>
                <a:lnTo>
                  <a:pt x="11551" y="20731"/>
                </a:lnTo>
                <a:lnTo>
                  <a:pt x="12134" y="20715"/>
                </a:lnTo>
                <a:lnTo>
                  <a:pt x="12509" y="21047"/>
                </a:lnTo>
                <a:lnTo>
                  <a:pt x="13013" y="21296"/>
                </a:lnTo>
                <a:lnTo>
                  <a:pt x="13564" y="21379"/>
                </a:lnTo>
                <a:close/>
              </a:path>
            </a:pathLst>
          </a:custGeom>
          <a:solidFill>
            <a:srgbClr val="F7A600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6" name="Freeform 13"/>
          <p:cNvSpPr/>
          <p:nvPr userDrawn="1"/>
        </p:nvSpPr>
        <p:spPr>
          <a:xfrm>
            <a:off x="10172334" y="3002498"/>
            <a:ext cx="1686172" cy="21863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06" y="15872"/>
                </a:moveTo>
                <a:lnTo>
                  <a:pt x="2603" y="16208"/>
                </a:lnTo>
                <a:lnTo>
                  <a:pt x="3080" y="16242"/>
                </a:lnTo>
                <a:lnTo>
                  <a:pt x="3411" y="16225"/>
                </a:lnTo>
                <a:lnTo>
                  <a:pt x="3485" y="16074"/>
                </a:lnTo>
                <a:lnTo>
                  <a:pt x="3551" y="15822"/>
                </a:lnTo>
                <a:lnTo>
                  <a:pt x="4139" y="15593"/>
                </a:lnTo>
                <a:lnTo>
                  <a:pt x="4411" y="15822"/>
                </a:lnTo>
                <a:lnTo>
                  <a:pt x="4985" y="16046"/>
                </a:lnTo>
                <a:lnTo>
                  <a:pt x="5176" y="16315"/>
                </a:lnTo>
                <a:lnTo>
                  <a:pt x="5587" y="16584"/>
                </a:lnTo>
                <a:lnTo>
                  <a:pt x="5198" y="16919"/>
                </a:lnTo>
                <a:lnTo>
                  <a:pt x="5176" y="17255"/>
                </a:lnTo>
                <a:lnTo>
                  <a:pt x="5690" y="17558"/>
                </a:lnTo>
                <a:lnTo>
                  <a:pt x="6234" y="17882"/>
                </a:lnTo>
                <a:lnTo>
                  <a:pt x="6881" y="17927"/>
                </a:lnTo>
                <a:lnTo>
                  <a:pt x="7175" y="18151"/>
                </a:lnTo>
                <a:lnTo>
                  <a:pt x="7595" y="18157"/>
                </a:lnTo>
                <a:lnTo>
                  <a:pt x="7822" y="18375"/>
                </a:lnTo>
                <a:lnTo>
                  <a:pt x="7999" y="18599"/>
                </a:lnTo>
                <a:lnTo>
                  <a:pt x="8058" y="18957"/>
                </a:lnTo>
                <a:lnTo>
                  <a:pt x="8234" y="19226"/>
                </a:lnTo>
                <a:lnTo>
                  <a:pt x="8234" y="19629"/>
                </a:lnTo>
                <a:lnTo>
                  <a:pt x="7999" y="19764"/>
                </a:lnTo>
                <a:lnTo>
                  <a:pt x="7528" y="19853"/>
                </a:lnTo>
                <a:lnTo>
                  <a:pt x="7117" y="19988"/>
                </a:lnTo>
                <a:lnTo>
                  <a:pt x="7470" y="20256"/>
                </a:lnTo>
                <a:lnTo>
                  <a:pt x="7705" y="20525"/>
                </a:lnTo>
                <a:lnTo>
                  <a:pt x="7815" y="20833"/>
                </a:lnTo>
                <a:lnTo>
                  <a:pt x="8117" y="20704"/>
                </a:lnTo>
                <a:lnTo>
                  <a:pt x="8602" y="20564"/>
                </a:lnTo>
                <a:lnTo>
                  <a:pt x="8999" y="20883"/>
                </a:lnTo>
                <a:lnTo>
                  <a:pt x="9234" y="21197"/>
                </a:lnTo>
                <a:lnTo>
                  <a:pt x="10366" y="21281"/>
                </a:lnTo>
                <a:lnTo>
                  <a:pt x="11719" y="21337"/>
                </a:lnTo>
                <a:lnTo>
                  <a:pt x="12410" y="21018"/>
                </a:lnTo>
                <a:lnTo>
                  <a:pt x="13020" y="20497"/>
                </a:lnTo>
                <a:lnTo>
                  <a:pt x="13425" y="20161"/>
                </a:lnTo>
                <a:lnTo>
                  <a:pt x="14366" y="20295"/>
                </a:lnTo>
                <a:lnTo>
                  <a:pt x="15057" y="20256"/>
                </a:lnTo>
                <a:lnTo>
                  <a:pt x="15939" y="20839"/>
                </a:lnTo>
                <a:lnTo>
                  <a:pt x="16468" y="21242"/>
                </a:lnTo>
                <a:lnTo>
                  <a:pt x="16704" y="21600"/>
                </a:lnTo>
                <a:lnTo>
                  <a:pt x="17645" y="21152"/>
                </a:lnTo>
                <a:lnTo>
                  <a:pt x="17968" y="20598"/>
                </a:lnTo>
                <a:lnTo>
                  <a:pt x="18086" y="20223"/>
                </a:lnTo>
                <a:lnTo>
                  <a:pt x="18645" y="20077"/>
                </a:lnTo>
                <a:lnTo>
                  <a:pt x="18939" y="20111"/>
                </a:lnTo>
                <a:lnTo>
                  <a:pt x="20188" y="19999"/>
                </a:lnTo>
                <a:lnTo>
                  <a:pt x="20681" y="19859"/>
                </a:lnTo>
                <a:lnTo>
                  <a:pt x="21174" y="19181"/>
                </a:lnTo>
                <a:lnTo>
                  <a:pt x="21350" y="18509"/>
                </a:lnTo>
                <a:lnTo>
                  <a:pt x="21232" y="17927"/>
                </a:lnTo>
                <a:lnTo>
                  <a:pt x="21188" y="17205"/>
                </a:lnTo>
                <a:lnTo>
                  <a:pt x="20659" y="16667"/>
                </a:lnTo>
                <a:lnTo>
                  <a:pt x="20188" y="15979"/>
                </a:lnTo>
                <a:lnTo>
                  <a:pt x="20703" y="15912"/>
                </a:lnTo>
                <a:lnTo>
                  <a:pt x="21306" y="15637"/>
                </a:lnTo>
                <a:lnTo>
                  <a:pt x="21600" y="15234"/>
                </a:lnTo>
                <a:lnTo>
                  <a:pt x="20703" y="14792"/>
                </a:lnTo>
                <a:lnTo>
                  <a:pt x="20291" y="14344"/>
                </a:lnTo>
                <a:lnTo>
                  <a:pt x="19938" y="13851"/>
                </a:lnTo>
                <a:lnTo>
                  <a:pt x="19880" y="13314"/>
                </a:lnTo>
                <a:lnTo>
                  <a:pt x="19291" y="12642"/>
                </a:lnTo>
                <a:lnTo>
                  <a:pt x="18645" y="11970"/>
                </a:lnTo>
                <a:lnTo>
                  <a:pt x="18115" y="11343"/>
                </a:lnTo>
                <a:lnTo>
                  <a:pt x="17880" y="10626"/>
                </a:lnTo>
                <a:lnTo>
                  <a:pt x="17880" y="9820"/>
                </a:lnTo>
                <a:lnTo>
                  <a:pt x="17939" y="9641"/>
                </a:lnTo>
                <a:lnTo>
                  <a:pt x="17718" y="9098"/>
                </a:lnTo>
                <a:lnTo>
                  <a:pt x="17365" y="8740"/>
                </a:lnTo>
                <a:lnTo>
                  <a:pt x="17071" y="8202"/>
                </a:lnTo>
                <a:lnTo>
                  <a:pt x="16718" y="7665"/>
                </a:lnTo>
                <a:lnTo>
                  <a:pt x="16424" y="7082"/>
                </a:lnTo>
                <a:lnTo>
                  <a:pt x="16777" y="6411"/>
                </a:lnTo>
                <a:lnTo>
                  <a:pt x="16895" y="5828"/>
                </a:lnTo>
                <a:lnTo>
                  <a:pt x="17189" y="5425"/>
                </a:lnTo>
                <a:lnTo>
                  <a:pt x="17071" y="4888"/>
                </a:lnTo>
                <a:lnTo>
                  <a:pt x="17071" y="4305"/>
                </a:lnTo>
                <a:lnTo>
                  <a:pt x="17483" y="3723"/>
                </a:lnTo>
                <a:lnTo>
                  <a:pt x="17659" y="3096"/>
                </a:lnTo>
                <a:lnTo>
                  <a:pt x="17365" y="2743"/>
                </a:lnTo>
                <a:lnTo>
                  <a:pt x="17248" y="2424"/>
                </a:lnTo>
                <a:lnTo>
                  <a:pt x="16836" y="2111"/>
                </a:lnTo>
                <a:lnTo>
                  <a:pt x="16483" y="1797"/>
                </a:lnTo>
                <a:lnTo>
                  <a:pt x="16064" y="1400"/>
                </a:lnTo>
                <a:lnTo>
                  <a:pt x="15366" y="1305"/>
                </a:lnTo>
                <a:lnTo>
                  <a:pt x="14660" y="1036"/>
                </a:lnTo>
                <a:lnTo>
                  <a:pt x="14013" y="1081"/>
                </a:lnTo>
                <a:lnTo>
                  <a:pt x="13778" y="677"/>
                </a:lnTo>
                <a:lnTo>
                  <a:pt x="13248" y="218"/>
                </a:lnTo>
                <a:lnTo>
                  <a:pt x="12829" y="0"/>
                </a:lnTo>
                <a:lnTo>
                  <a:pt x="12550" y="252"/>
                </a:lnTo>
                <a:lnTo>
                  <a:pt x="12594" y="677"/>
                </a:lnTo>
                <a:lnTo>
                  <a:pt x="12167" y="1075"/>
                </a:lnTo>
                <a:lnTo>
                  <a:pt x="12013" y="1484"/>
                </a:lnTo>
                <a:lnTo>
                  <a:pt x="11462" y="1999"/>
                </a:lnTo>
                <a:lnTo>
                  <a:pt x="11263" y="2374"/>
                </a:lnTo>
                <a:lnTo>
                  <a:pt x="10344" y="2419"/>
                </a:lnTo>
                <a:lnTo>
                  <a:pt x="9969" y="2189"/>
                </a:lnTo>
                <a:lnTo>
                  <a:pt x="9550" y="2055"/>
                </a:lnTo>
                <a:lnTo>
                  <a:pt x="9175" y="2290"/>
                </a:lnTo>
                <a:lnTo>
                  <a:pt x="9021" y="2693"/>
                </a:lnTo>
                <a:lnTo>
                  <a:pt x="8403" y="2911"/>
                </a:lnTo>
                <a:lnTo>
                  <a:pt x="7962" y="2654"/>
                </a:lnTo>
                <a:lnTo>
                  <a:pt x="7359" y="2956"/>
                </a:lnTo>
                <a:lnTo>
                  <a:pt x="6793" y="3096"/>
                </a:lnTo>
                <a:lnTo>
                  <a:pt x="5705" y="3057"/>
                </a:lnTo>
                <a:lnTo>
                  <a:pt x="4845" y="3046"/>
                </a:lnTo>
                <a:lnTo>
                  <a:pt x="3852" y="3230"/>
                </a:lnTo>
                <a:lnTo>
                  <a:pt x="3220" y="3359"/>
                </a:lnTo>
                <a:lnTo>
                  <a:pt x="2757" y="3393"/>
                </a:lnTo>
                <a:lnTo>
                  <a:pt x="2492" y="3813"/>
                </a:lnTo>
                <a:lnTo>
                  <a:pt x="2353" y="4283"/>
                </a:lnTo>
                <a:lnTo>
                  <a:pt x="2294" y="4871"/>
                </a:lnTo>
                <a:lnTo>
                  <a:pt x="2536" y="5408"/>
                </a:lnTo>
                <a:lnTo>
                  <a:pt x="2441" y="5733"/>
                </a:lnTo>
                <a:lnTo>
                  <a:pt x="2066" y="6030"/>
                </a:lnTo>
                <a:lnTo>
                  <a:pt x="2242" y="6635"/>
                </a:lnTo>
                <a:lnTo>
                  <a:pt x="1588" y="7088"/>
                </a:lnTo>
                <a:lnTo>
                  <a:pt x="1095" y="7161"/>
                </a:lnTo>
                <a:lnTo>
                  <a:pt x="610" y="6993"/>
                </a:lnTo>
                <a:lnTo>
                  <a:pt x="176" y="7178"/>
                </a:lnTo>
                <a:lnTo>
                  <a:pt x="0" y="7530"/>
                </a:lnTo>
                <a:lnTo>
                  <a:pt x="772" y="7961"/>
                </a:lnTo>
                <a:lnTo>
                  <a:pt x="1426" y="8034"/>
                </a:lnTo>
                <a:lnTo>
                  <a:pt x="2007" y="8297"/>
                </a:lnTo>
                <a:lnTo>
                  <a:pt x="2198" y="8784"/>
                </a:lnTo>
                <a:lnTo>
                  <a:pt x="1875" y="9322"/>
                </a:lnTo>
                <a:lnTo>
                  <a:pt x="1559" y="9675"/>
                </a:lnTo>
                <a:lnTo>
                  <a:pt x="1764" y="10570"/>
                </a:lnTo>
                <a:lnTo>
                  <a:pt x="1779" y="11354"/>
                </a:lnTo>
                <a:lnTo>
                  <a:pt x="1559" y="11981"/>
                </a:lnTo>
                <a:lnTo>
                  <a:pt x="1492" y="12866"/>
                </a:lnTo>
                <a:lnTo>
                  <a:pt x="1544" y="13291"/>
                </a:lnTo>
                <a:lnTo>
                  <a:pt x="1720" y="13622"/>
                </a:lnTo>
                <a:lnTo>
                  <a:pt x="1919" y="14081"/>
                </a:lnTo>
                <a:lnTo>
                  <a:pt x="2117" y="14551"/>
                </a:lnTo>
                <a:lnTo>
                  <a:pt x="2338" y="15307"/>
                </a:lnTo>
                <a:lnTo>
                  <a:pt x="2088" y="15576"/>
                </a:lnTo>
                <a:lnTo>
                  <a:pt x="2206" y="15872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7" name="Freeform 14"/>
          <p:cNvSpPr/>
          <p:nvPr userDrawn="1"/>
        </p:nvSpPr>
        <p:spPr>
          <a:xfrm>
            <a:off x="7804925" y="2923197"/>
            <a:ext cx="1737250" cy="16442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234" y="1644"/>
                </a:moveTo>
                <a:lnTo>
                  <a:pt x="7934" y="952"/>
                </a:lnTo>
                <a:lnTo>
                  <a:pt x="8569" y="893"/>
                </a:lnTo>
                <a:lnTo>
                  <a:pt x="9602" y="684"/>
                </a:lnTo>
                <a:lnTo>
                  <a:pt x="9980" y="223"/>
                </a:lnTo>
                <a:lnTo>
                  <a:pt x="10301" y="0"/>
                </a:lnTo>
                <a:lnTo>
                  <a:pt x="10622" y="662"/>
                </a:lnTo>
                <a:lnTo>
                  <a:pt x="11199" y="536"/>
                </a:lnTo>
                <a:lnTo>
                  <a:pt x="11862" y="848"/>
                </a:lnTo>
                <a:lnTo>
                  <a:pt x="12447" y="1272"/>
                </a:lnTo>
                <a:lnTo>
                  <a:pt x="13152" y="1599"/>
                </a:lnTo>
                <a:lnTo>
                  <a:pt x="13872" y="1555"/>
                </a:lnTo>
                <a:lnTo>
                  <a:pt x="14478" y="1540"/>
                </a:lnTo>
                <a:lnTo>
                  <a:pt x="15013" y="1317"/>
                </a:lnTo>
                <a:lnTo>
                  <a:pt x="15462" y="1250"/>
                </a:lnTo>
                <a:lnTo>
                  <a:pt x="15997" y="1666"/>
                </a:lnTo>
                <a:lnTo>
                  <a:pt x="16524" y="2045"/>
                </a:lnTo>
                <a:lnTo>
                  <a:pt x="16760" y="2469"/>
                </a:lnTo>
                <a:lnTo>
                  <a:pt x="16845" y="2983"/>
                </a:lnTo>
                <a:lnTo>
                  <a:pt x="18307" y="4143"/>
                </a:lnTo>
                <a:lnTo>
                  <a:pt x="18328" y="5214"/>
                </a:lnTo>
                <a:lnTo>
                  <a:pt x="18435" y="5913"/>
                </a:lnTo>
                <a:lnTo>
                  <a:pt x="18905" y="6441"/>
                </a:lnTo>
                <a:lnTo>
                  <a:pt x="19697" y="6307"/>
                </a:lnTo>
                <a:lnTo>
                  <a:pt x="20331" y="6969"/>
                </a:lnTo>
                <a:lnTo>
                  <a:pt x="20802" y="7356"/>
                </a:lnTo>
                <a:lnTo>
                  <a:pt x="21293" y="7609"/>
                </a:lnTo>
                <a:lnTo>
                  <a:pt x="21087" y="8160"/>
                </a:lnTo>
                <a:lnTo>
                  <a:pt x="20958" y="8680"/>
                </a:lnTo>
                <a:lnTo>
                  <a:pt x="21172" y="9283"/>
                </a:lnTo>
                <a:lnTo>
                  <a:pt x="21600" y="9818"/>
                </a:lnTo>
                <a:lnTo>
                  <a:pt x="21343" y="10235"/>
                </a:lnTo>
                <a:lnTo>
                  <a:pt x="20787" y="10279"/>
                </a:lnTo>
                <a:lnTo>
                  <a:pt x="20124" y="10123"/>
                </a:lnTo>
                <a:lnTo>
                  <a:pt x="19690" y="10264"/>
                </a:lnTo>
                <a:lnTo>
                  <a:pt x="19632" y="10837"/>
                </a:lnTo>
                <a:lnTo>
                  <a:pt x="19889" y="11603"/>
                </a:lnTo>
                <a:lnTo>
                  <a:pt x="20039" y="12377"/>
                </a:lnTo>
                <a:lnTo>
                  <a:pt x="20737" y="12488"/>
                </a:lnTo>
                <a:lnTo>
                  <a:pt x="20659" y="13292"/>
                </a:lnTo>
                <a:lnTo>
                  <a:pt x="19946" y="14236"/>
                </a:lnTo>
                <a:lnTo>
                  <a:pt x="19697" y="14757"/>
                </a:lnTo>
                <a:lnTo>
                  <a:pt x="19518" y="15293"/>
                </a:lnTo>
                <a:lnTo>
                  <a:pt x="19347" y="15947"/>
                </a:lnTo>
                <a:lnTo>
                  <a:pt x="18549" y="16304"/>
                </a:lnTo>
                <a:lnTo>
                  <a:pt x="17979" y="16721"/>
                </a:lnTo>
                <a:lnTo>
                  <a:pt x="17594" y="16981"/>
                </a:lnTo>
                <a:lnTo>
                  <a:pt x="16496" y="17018"/>
                </a:lnTo>
                <a:lnTo>
                  <a:pt x="16382" y="17554"/>
                </a:lnTo>
                <a:lnTo>
                  <a:pt x="16268" y="17970"/>
                </a:lnTo>
                <a:lnTo>
                  <a:pt x="16610" y="18744"/>
                </a:lnTo>
                <a:lnTo>
                  <a:pt x="16610" y="19755"/>
                </a:lnTo>
                <a:lnTo>
                  <a:pt x="16211" y="19815"/>
                </a:lnTo>
                <a:lnTo>
                  <a:pt x="15754" y="19755"/>
                </a:lnTo>
                <a:lnTo>
                  <a:pt x="15355" y="19339"/>
                </a:lnTo>
                <a:lnTo>
                  <a:pt x="15070" y="19517"/>
                </a:lnTo>
                <a:lnTo>
                  <a:pt x="15127" y="19993"/>
                </a:lnTo>
                <a:lnTo>
                  <a:pt x="15013" y="20350"/>
                </a:lnTo>
                <a:lnTo>
                  <a:pt x="14650" y="20990"/>
                </a:lnTo>
                <a:lnTo>
                  <a:pt x="14215" y="21600"/>
                </a:lnTo>
                <a:lnTo>
                  <a:pt x="13587" y="21540"/>
                </a:lnTo>
                <a:lnTo>
                  <a:pt x="13302" y="21302"/>
                </a:lnTo>
                <a:lnTo>
                  <a:pt x="12846" y="21005"/>
                </a:lnTo>
                <a:lnTo>
                  <a:pt x="12390" y="21064"/>
                </a:lnTo>
                <a:lnTo>
                  <a:pt x="11876" y="21064"/>
                </a:lnTo>
                <a:lnTo>
                  <a:pt x="11819" y="20707"/>
                </a:lnTo>
                <a:lnTo>
                  <a:pt x="11591" y="20291"/>
                </a:lnTo>
                <a:lnTo>
                  <a:pt x="11363" y="19934"/>
                </a:lnTo>
                <a:lnTo>
                  <a:pt x="10850" y="19696"/>
                </a:lnTo>
                <a:lnTo>
                  <a:pt x="10679" y="19220"/>
                </a:lnTo>
                <a:lnTo>
                  <a:pt x="10280" y="18982"/>
                </a:lnTo>
                <a:lnTo>
                  <a:pt x="9823" y="19220"/>
                </a:lnTo>
                <a:lnTo>
                  <a:pt x="9481" y="19636"/>
                </a:lnTo>
                <a:lnTo>
                  <a:pt x="8968" y="19339"/>
                </a:lnTo>
                <a:lnTo>
                  <a:pt x="8512" y="18982"/>
                </a:lnTo>
                <a:lnTo>
                  <a:pt x="7884" y="18684"/>
                </a:lnTo>
                <a:lnTo>
                  <a:pt x="7086" y="18327"/>
                </a:lnTo>
                <a:lnTo>
                  <a:pt x="6630" y="18446"/>
                </a:lnTo>
                <a:lnTo>
                  <a:pt x="6002" y="18565"/>
                </a:lnTo>
                <a:lnTo>
                  <a:pt x="5375" y="18744"/>
                </a:lnTo>
                <a:lnTo>
                  <a:pt x="4919" y="18744"/>
                </a:lnTo>
                <a:lnTo>
                  <a:pt x="4463" y="18327"/>
                </a:lnTo>
                <a:lnTo>
                  <a:pt x="3949" y="17792"/>
                </a:lnTo>
                <a:lnTo>
                  <a:pt x="3322" y="18208"/>
                </a:lnTo>
                <a:lnTo>
                  <a:pt x="2638" y="17613"/>
                </a:lnTo>
                <a:lnTo>
                  <a:pt x="1611" y="17554"/>
                </a:lnTo>
                <a:lnTo>
                  <a:pt x="984" y="17494"/>
                </a:lnTo>
                <a:lnTo>
                  <a:pt x="642" y="17152"/>
                </a:lnTo>
                <a:lnTo>
                  <a:pt x="699" y="16326"/>
                </a:lnTo>
                <a:lnTo>
                  <a:pt x="642" y="15865"/>
                </a:lnTo>
                <a:lnTo>
                  <a:pt x="0" y="14809"/>
                </a:lnTo>
                <a:lnTo>
                  <a:pt x="399" y="14370"/>
                </a:lnTo>
                <a:lnTo>
                  <a:pt x="977" y="14058"/>
                </a:lnTo>
                <a:lnTo>
                  <a:pt x="1490" y="13515"/>
                </a:lnTo>
                <a:lnTo>
                  <a:pt x="2003" y="13136"/>
                </a:lnTo>
                <a:lnTo>
                  <a:pt x="2502" y="12979"/>
                </a:lnTo>
                <a:lnTo>
                  <a:pt x="2481" y="12206"/>
                </a:lnTo>
                <a:lnTo>
                  <a:pt x="2566" y="11373"/>
                </a:lnTo>
                <a:lnTo>
                  <a:pt x="2260" y="10889"/>
                </a:lnTo>
                <a:lnTo>
                  <a:pt x="2474" y="10592"/>
                </a:lnTo>
                <a:lnTo>
                  <a:pt x="2459" y="9997"/>
                </a:lnTo>
                <a:lnTo>
                  <a:pt x="2866" y="9588"/>
                </a:lnTo>
                <a:lnTo>
                  <a:pt x="3158" y="8390"/>
                </a:lnTo>
                <a:lnTo>
                  <a:pt x="3500" y="7914"/>
                </a:lnTo>
                <a:lnTo>
                  <a:pt x="3956" y="7624"/>
                </a:lnTo>
                <a:lnTo>
                  <a:pt x="4448" y="7899"/>
                </a:lnTo>
                <a:lnTo>
                  <a:pt x="4826" y="7743"/>
                </a:lnTo>
                <a:lnTo>
                  <a:pt x="5446" y="7252"/>
                </a:lnTo>
                <a:lnTo>
                  <a:pt x="5710" y="6493"/>
                </a:lnTo>
                <a:lnTo>
                  <a:pt x="5731" y="6069"/>
                </a:lnTo>
                <a:lnTo>
                  <a:pt x="5275" y="5623"/>
                </a:lnTo>
                <a:lnTo>
                  <a:pt x="5304" y="5036"/>
                </a:lnTo>
                <a:lnTo>
                  <a:pt x="5304" y="4664"/>
                </a:lnTo>
                <a:lnTo>
                  <a:pt x="5710" y="4277"/>
                </a:lnTo>
                <a:lnTo>
                  <a:pt x="6451" y="4455"/>
                </a:lnTo>
                <a:lnTo>
                  <a:pt x="6993" y="4351"/>
                </a:lnTo>
                <a:lnTo>
                  <a:pt x="7143" y="3726"/>
                </a:lnTo>
                <a:lnTo>
                  <a:pt x="6908" y="3146"/>
                </a:lnTo>
                <a:lnTo>
                  <a:pt x="7592" y="2789"/>
                </a:lnTo>
                <a:lnTo>
                  <a:pt x="8276" y="2246"/>
                </a:lnTo>
                <a:lnTo>
                  <a:pt x="8234" y="1644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8" name="Freeform 15"/>
          <p:cNvSpPr/>
          <p:nvPr userDrawn="1"/>
        </p:nvSpPr>
        <p:spPr>
          <a:xfrm>
            <a:off x="5607396" y="3553043"/>
            <a:ext cx="1994365" cy="18108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95" y="17125"/>
                </a:moveTo>
                <a:lnTo>
                  <a:pt x="16093" y="16746"/>
                </a:lnTo>
                <a:lnTo>
                  <a:pt x="16590" y="16638"/>
                </a:lnTo>
                <a:lnTo>
                  <a:pt x="17137" y="15935"/>
                </a:lnTo>
                <a:lnTo>
                  <a:pt x="17535" y="15826"/>
                </a:lnTo>
                <a:lnTo>
                  <a:pt x="17833" y="15556"/>
                </a:lnTo>
                <a:lnTo>
                  <a:pt x="17933" y="14853"/>
                </a:lnTo>
                <a:lnTo>
                  <a:pt x="17833" y="13934"/>
                </a:lnTo>
                <a:lnTo>
                  <a:pt x="18082" y="13501"/>
                </a:lnTo>
                <a:lnTo>
                  <a:pt x="18132" y="12852"/>
                </a:lnTo>
                <a:lnTo>
                  <a:pt x="18629" y="12365"/>
                </a:lnTo>
                <a:lnTo>
                  <a:pt x="18629" y="11662"/>
                </a:lnTo>
                <a:lnTo>
                  <a:pt x="19076" y="11067"/>
                </a:lnTo>
                <a:lnTo>
                  <a:pt x="19574" y="10634"/>
                </a:lnTo>
                <a:lnTo>
                  <a:pt x="20121" y="10039"/>
                </a:lnTo>
                <a:lnTo>
                  <a:pt x="20369" y="9390"/>
                </a:lnTo>
                <a:lnTo>
                  <a:pt x="20369" y="8687"/>
                </a:lnTo>
                <a:lnTo>
                  <a:pt x="20320" y="7984"/>
                </a:lnTo>
                <a:lnTo>
                  <a:pt x="20717" y="7930"/>
                </a:lnTo>
                <a:lnTo>
                  <a:pt x="21115" y="7930"/>
                </a:lnTo>
                <a:lnTo>
                  <a:pt x="21563" y="7714"/>
                </a:lnTo>
                <a:lnTo>
                  <a:pt x="21600" y="6842"/>
                </a:lnTo>
                <a:lnTo>
                  <a:pt x="21569" y="6024"/>
                </a:lnTo>
                <a:lnTo>
                  <a:pt x="21308" y="4807"/>
                </a:lnTo>
                <a:lnTo>
                  <a:pt x="20463" y="4908"/>
                </a:lnTo>
                <a:lnTo>
                  <a:pt x="20164" y="4523"/>
                </a:lnTo>
                <a:lnTo>
                  <a:pt x="20021" y="3921"/>
                </a:lnTo>
                <a:lnTo>
                  <a:pt x="20282" y="3272"/>
                </a:lnTo>
                <a:lnTo>
                  <a:pt x="20201" y="2583"/>
                </a:lnTo>
                <a:lnTo>
                  <a:pt x="19698" y="2292"/>
                </a:lnTo>
                <a:lnTo>
                  <a:pt x="19437" y="1927"/>
                </a:lnTo>
                <a:lnTo>
                  <a:pt x="18989" y="1812"/>
                </a:lnTo>
                <a:lnTo>
                  <a:pt x="18567" y="1785"/>
                </a:lnTo>
                <a:lnTo>
                  <a:pt x="18076" y="1825"/>
                </a:lnTo>
                <a:lnTo>
                  <a:pt x="17728" y="2157"/>
                </a:lnTo>
                <a:lnTo>
                  <a:pt x="17504" y="2555"/>
                </a:lnTo>
                <a:lnTo>
                  <a:pt x="16845" y="3008"/>
                </a:lnTo>
                <a:lnTo>
                  <a:pt x="16192" y="3022"/>
                </a:lnTo>
                <a:lnTo>
                  <a:pt x="15670" y="2839"/>
                </a:lnTo>
                <a:lnTo>
                  <a:pt x="15148" y="2839"/>
                </a:lnTo>
                <a:lnTo>
                  <a:pt x="14961" y="2495"/>
                </a:lnTo>
                <a:lnTo>
                  <a:pt x="14663" y="2272"/>
                </a:lnTo>
                <a:lnTo>
                  <a:pt x="14446" y="1825"/>
                </a:lnTo>
                <a:lnTo>
                  <a:pt x="13849" y="1812"/>
                </a:lnTo>
                <a:lnTo>
                  <a:pt x="13451" y="1609"/>
                </a:lnTo>
                <a:lnTo>
                  <a:pt x="13712" y="1285"/>
                </a:lnTo>
                <a:lnTo>
                  <a:pt x="13606" y="953"/>
                </a:lnTo>
                <a:lnTo>
                  <a:pt x="13097" y="487"/>
                </a:lnTo>
                <a:lnTo>
                  <a:pt x="12537" y="149"/>
                </a:lnTo>
                <a:lnTo>
                  <a:pt x="12059" y="142"/>
                </a:lnTo>
                <a:lnTo>
                  <a:pt x="11680" y="392"/>
                </a:lnTo>
                <a:lnTo>
                  <a:pt x="11443" y="872"/>
                </a:lnTo>
                <a:lnTo>
                  <a:pt x="11101" y="1034"/>
                </a:lnTo>
                <a:lnTo>
                  <a:pt x="10803" y="1278"/>
                </a:lnTo>
                <a:lnTo>
                  <a:pt x="10617" y="1095"/>
                </a:lnTo>
                <a:lnTo>
                  <a:pt x="10213" y="811"/>
                </a:lnTo>
                <a:lnTo>
                  <a:pt x="9821" y="433"/>
                </a:lnTo>
                <a:lnTo>
                  <a:pt x="9318" y="68"/>
                </a:lnTo>
                <a:lnTo>
                  <a:pt x="8771" y="0"/>
                </a:lnTo>
                <a:lnTo>
                  <a:pt x="8398" y="453"/>
                </a:lnTo>
                <a:lnTo>
                  <a:pt x="7820" y="1082"/>
                </a:lnTo>
                <a:lnTo>
                  <a:pt x="7764" y="1582"/>
                </a:lnTo>
                <a:lnTo>
                  <a:pt x="7509" y="2055"/>
                </a:lnTo>
                <a:lnTo>
                  <a:pt x="7527" y="2522"/>
                </a:lnTo>
                <a:lnTo>
                  <a:pt x="7136" y="2900"/>
                </a:lnTo>
                <a:lnTo>
                  <a:pt x="6775" y="3150"/>
                </a:lnTo>
                <a:lnTo>
                  <a:pt x="6067" y="3995"/>
                </a:lnTo>
                <a:lnTo>
                  <a:pt x="4991" y="3414"/>
                </a:lnTo>
                <a:lnTo>
                  <a:pt x="4538" y="3306"/>
                </a:lnTo>
                <a:lnTo>
                  <a:pt x="4183" y="3637"/>
                </a:lnTo>
                <a:lnTo>
                  <a:pt x="4096" y="4205"/>
                </a:lnTo>
                <a:lnTo>
                  <a:pt x="3817" y="4509"/>
                </a:lnTo>
                <a:lnTo>
                  <a:pt x="3425" y="4482"/>
                </a:lnTo>
                <a:lnTo>
                  <a:pt x="2940" y="4428"/>
                </a:lnTo>
                <a:lnTo>
                  <a:pt x="2524" y="4685"/>
                </a:lnTo>
                <a:lnTo>
                  <a:pt x="1970" y="5111"/>
                </a:lnTo>
                <a:lnTo>
                  <a:pt x="1293" y="5233"/>
                </a:lnTo>
                <a:lnTo>
                  <a:pt x="1473" y="6254"/>
                </a:lnTo>
                <a:lnTo>
                  <a:pt x="1374" y="6957"/>
                </a:lnTo>
                <a:lnTo>
                  <a:pt x="1324" y="7768"/>
                </a:lnTo>
                <a:lnTo>
                  <a:pt x="1324" y="8579"/>
                </a:lnTo>
                <a:lnTo>
                  <a:pt x="1125" y="9174"/>
                </a:lnTo>
                <a:lnTo>
                  <a:pt x="876" y="10094"/>
                </a:lnTo>
                <a:lnTo>
                  <a:pt x="479" y="10634"/>
                </a:lnTo>
                <a:lnTo>
                  <a:pt x="81" y="11337"/>
                </a:lnTo>
                <a:lnTo>
                  <a:pt x="0" y="11892"/>
                </a:lnTo>
                <a:lnTo>
                  <a:pt x="628" y="12149"/>
                </a:lnTo>
                <a:lnTo>
                  <a:pt x="1274" y="12149"/>
                </a:lnTo>
                <a:lnTo>
                  <a:pt x="1871" y="11770"/>
                </a:lnTo>
                <a:lnTo>
                  <a:pt x="2020" y="11175"/>
                </a:lnTo>
                <a:lnTo>
                  <a:pt x="2020" y="10688"/>
                </a:lnTo>
                <a:lnTo>
                  <a:pt x="1772" y="10148"/>
                </a:lnTo>
                <a:lnTo>
                  <a:pt x="2517" y="10472"/>
                </a:lnTo>
                <a:lnTo>
                  <a:pt x="2865" y="10743"/>
                </a:lnTo>
                <a:lnTo>
                  <a:pt x="3164" y="11283"/>
                </a:lnTo>
                <a:lnTo>
                  <a:pt x="3611" y="11878"/>
                </a:lnTo>
                <a:lnTo>
                  <a:pt x="4009" y="12419"/>
                </a:lnTo>
                <a:lnTo>
                  <a:pt x="4040" y="12899"/>
                </a:lnTo>
                <a:lnTo>
                  <a:pt x="4954" y="13122"/>
                </a:lnTo>
                <a:lnTo>
                  <a:pt x="5799" y="13230"/>
                </a:lnTo>
                <a:lnTo>
                  <a:pt x="6346" y="13393"/>
                </a:lnTo>
                <a:lnTo>
                  <a:pt x="6993" y="13663"/>
                </a:lnTo>
                <a:lnTo>
                  <a:pt x="7440" y="13988"/>
                </a:lnTo>
                <a:lnTo>
                  <a:pt x="8037" y="14366"/>
                </a:lnTo>
                <a:lnTo>
                  <a:pt x="8435" y="14312"/>
                </a:lnTo>
                <a:lnTo>
                  <a:pt x="8814" y="14927"/>
                </a:lnTo>
                <a:lnTo>
                  <a:pt x="9380" y="15177"/>
                </a:lnTo>
                <a:lnTo>
                  <a:pt x="9728" y="14799"/>
                </a:lnTo>
                <a:lnTo>
                  <a:pt x="10374" y="15123"/>
                </a:lnTo>
                <a:lnTo>
                  <a:pt x="10722" y="14583"/>
                </a:lnTo>
                <a:lnTo>
                  <a:pt x="11220" y="14745"/>
                </a:lnTo>
                <a:lnTo>
                  <a:pt x="11767" y="15556"/>
                </a:lnTo>
                <a:lnTo>
                  <a:pt x="10822" y="16421"/>
                </a:lnTo>
                <a:lnTo>
                  <a:pt x="10175" y="16854"/>
                </a:lnTo>
                <a:lnTo>
                  <a:pt x="10175" y="17503"/>
                </a:lnTo>
                <a:lnTo>
                  <a:pt x="10424" y="17990"/>
                </a:lnTo>
                <a:lnTo>
                  <a:pt x="11120" y="18098"/>
                </a:lnTo>
                <a:lnTo>
                  <a:pt x="12214" y="19396"/>
                </a:lnTo>
                <a:lnTo>
                  <a:pt x="12662" y="20153"/>
                </a:lnTo>
                <a:lnTo>
                  <a:pt x="12662" y="20802"/>
                </a:lnTo>
                <a:lnTo>
                  <a:pt x="13401" y="21600"/>
                </a:lnTo>
                <a:lnTo>
                  <a:pt x="14352" y="21559"/>
                </a:lnTo>
                <a:lnTo>
                  <a:pt x="14850" y="20748"/>
                </a:lnTo>
                <a:lnTo>
                  <a:pt x="15347" y="20153"/>
                </a:lnTo>
                <a:lnTo>
                  <a:pt x="15944" y="20153"/>
                </a:lnTo>
                <a:lnTo>
                  <a:pt x="16391" y="19829"/>
                </a:lnTo>
                <a:lnTo>
                  <a:pt x="16540" y="19234"/>
                </a:lnTo>
                <a:lnTo>
                  <a:pt x="16093" y="18801"/>
                </a:lnTo>
                <a:lnTo>
                  <a:pt x="15794" y="18368"/>
                </a:lnTo>
                <a:lnTo>
                  <a:pt x="15546" y="17665"/>
                </a:lnTo>
                <a:lnTo>
                  <a:pt x="15695" y="17125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29" name="Freeform 16"/>
          <p:cNvSpPr/>
          <p:nvPr userDrawn="1"/>
        </p:nvSpPr>
        <p:spPr>
          <a:xfrm>
            <a:off x="7045059" y="4200442"/>
            <a:ext cx="1158167" cy="1282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265" y="15315"/>
                </a:moveTo>
                <a:lnTo>
                  <a:pt x="8676" y="16412"/>
                </a:lnTo>
                <a:lnTo>
                  <a:pt x="7307" y="16412"/>
                </a:lnTo>
                <a:lnTo>
                  <a:pt x="6451" y="16565"/>
                </a:lnTo>
                <a:lnTo>
                  <a:pt x="5424" y="16488"/>
                </a:lnTo>
                <a:lnTo>
                  <a:pt x="4996" y="16031"/>
                </a:lnTo>
                <a:lnTo>
                  <a:pt x="4568" y="15420"/>
                </a:lnTo>
                <a:lnTo>
                  <a:pt x="3627" y="15344"/>
                </a:lnTo>
                <a:lnTo>
                  <a:pt x="3113" y="14734"/>
                </a:lnTo>
                <a:lnTo>
                  <a:pt x="2257" y="14123"/>
                </a:lnTo>
                <a:lnTo>
                  <a:pt x="1230" y="14200"/>
                </a:lnTo>
                <a:lnTo>
                  <a:pt x="0" y="14019"/>
                </a:lnTo>
                <a:lnTo>
                  <a:pt x="171" y="13284"/>
                </a:lnTo>
                <a:lnTo>
                  <a:pt x="834" y="12769"/>
                </a:lnTo>
                <a:lnTo>
                  <a:pt x="1744" y="12588"/>
                </a:lnTo>
                <a:lnTo>
                  <a:pt x="2664" y="11615"/>
                </a:lnTo>
                <a:lnTo>
                  <a:pt x="3370" y="11453"/>
                </a:lnTo>
                <a:lnTo>
                  <a:pt x="3894" y="11034"/>
                </a:lnTo>
                <a:lnTo>
                  <a:pt x="4044" y="10023"/>
                </a:lnTo>
                <a:lnTo>
                  <a:pt x="3862" y="8754"/>
                </a:lnTo>
                <a:lnTo>
                  <a:pt x="4333" y="8163"/>
                </a:lnTo>
                <a:lnTo>
                  <a:pt x="4397" y="7267"/>
                </a:lnTo>
                <a:lnTo>
                  <a:pt x="5264" y="6580"/>
                </a:lnTo>
                <a:lnTo>
                  <a:pt x="5264" y="5550"/>
                </a:lnTo>
                <a:lnTo>
                  <a:pt x="6034" y="4721"/>
                </a:lnTo>
                <a:lnTo>
                  <a:pt x="6975" y="4043"/>
                </a:lnTo>
                <a:lnTo>
                  <a:pt x="7842" y="3290"/>
                </a:lnTo>
                <a:lnTo>
                  <a:pt x="8227" y="2375"/>
                </a:lnTo>
                <a:lnTo>
                  <a:pt x="8248" y="1287"/>
                </a:lnTo>
                <a:lnTo>
                  <a:pt x="8152" y="381"/>
                </a:lnTo>
                <a:lnTo>
                  <a:pt x="8858" y="324"/>
                </a:lnTo>
                <a:lnTo>
                  <a:pt x="9575" y="296"/>
                </a:lnTo>
                <a:lnTo>
                  <a:pt x="10303" y="0"/>
                </a:lnTo>
                <a:lnTo>
                  <a:pt x="10880" y="601"/>
                </a:lnTo>
                <a:lnTo>
                  <a:pt x="11233" y="1173"/>
                </a:lnTo>
                <a:lnTo>
                  <a:pt x="11758" y="1469"/>
                </a:lnTo>
                <a:lnTo>
                  <a:pt x="12367" y="1755"/>
                </a:lnTo>
                <a:lnTo>
                  <a:pt x="12945" y="1316"/>
                </a:lnTo>
                <a:lnTo>
                  <a:pt x="13897" y="1440"/>
                </a:lnTo>
                <a:lnTo>
                  <a:pt x="14486" y="954"/>
                </a:lnTo>
                <a:lnTo>
                  <a:pt x="15085" y="515"/>
                </a:lnTo>
                <a:lnTo>
                  <a:pt x="15609" y="944"/>
                </a:lnTo>
                <a:lnTo>
                  <a:pt x="16593" y="1001"/>
                </a:lnTo>
                <a:lnTo>
                  <a:pt x="18166" y="1097"/>
                </a:lnTo>
                <a:lnTo>
                  <a:pt x="19097" y="1860"/>
                </a:lnTo>
                <a:lnTo>
                  <a:pt x="20059" y="1297"/>
                </a:lnTo>
                <a:lnTo>
                  <a:pt x="20808" y="1984"/>
                </a:lnTo>
                <a:lnTo>
                  <a:pt x="21547" y="2546"/>
                </a:lnTo>
                <a:lnTo>
                  <a:pt x="21600" y="3290"/>
                </a:lnTo>
                <a:lnTo>
                  <a:pt x="21429" y="3977"/>
                </a:lnTo>
                <a:lnTo>
                  <a:pt x="21001" y="4587"/>
                </a:lnTo>
                <a:lnTo>
                  <a:pt x="21514" y="5808"/>
                </a:lnTo>
                <a:lnTo>
                  <a:pt x="20744" y="6113"/>
                </a:lnTo>
                <a:lnTo>
                  <a:pt x="20231" y="6571"/>
                </a:lnTo>
                <a:lnTo>
                  <a:pt x="20487" y="7486"/>
                </a:lnTo>
                <a:lnTo>
                  <a:pt x="20744" y="8020"/>
                </a:lnTo>
                <a:lnTo>
                  <a:pt x="20231" y="8554"/>
                </a:lnTo>
                <a:lnTo>
                  <a:pt x="19717" y="9165"/>
                </a:lnTo>
                <a:lnTo>
                  <a:pt x="19803" y="9851"/>
                </a:lnTo>
                <a:lnTo>
                  <a:pt x="20316" y="10233"/>
                </a:lnTo>
                <a:lnTo>
                  <a:pt x="20830" y="10767"/>
                </a:lnTo>
                <a:lnTo>
                  <a:pt x="20744" y="11530"/>
                </a:lnTo>
                <a:lnTo>
                  <a:pt x="20059" y="11682"/>
                </a:lnTo>
                <a:lnTo>
                  <a:pt x="19289" y="11987"/>
                </a:lnTo>
                <a:lnTo>
                  <a:pt x="19118" y="12750"/>
                </a:lnTo>
                <a:lnTo>
                  <a:pt x="18177" y="13437"/>
                </a:lnTo>
                <a:lnTo>
                  <a:pt x="18262" y="14276"/>
                </a:lnTo>
                <a:lnTo>
                  <a:pt x="18262" y="15039"/>
                </a:lnTo>
                <a:lnTo>
                  <a:pt x="18519" y="15516"/>
                </a:lnTo>
                <a:lnTo>
                  <a:pt x="18519" y="15954"/>
                </a:lnTo>
                <a:lnTo>
                  <a:pt x="17834" y="16565"/>
                </a:lnTo>
                <a:lnTo>
                  <a:pt x="17160" y="17032"/>
                </a:lnTo>
                <a:lnTo>
                  <a:pt x="15951" y="17862"/>
                </a:lnTo>
                <a:lnTo>
                  <a:pt x="15010" y="18319"/>
                </a:lnTo>
                <a:lnTo>
                  <a:pt x="14411" y="18701"/>
                </a:lnTo>
                <a:lnTo>
                  <a:pt x="14325" y="19235"/>
                </a:lnTo>
                <a:lnTo>
                  <a:pt x="14325" y="20074"/>
                </a:lnTo>
                <a:lnTo>
                  <a:pt x="13640" y="20761"/>
                </a:lnTo>
                <a:lnTo>
                  <a:pt x="12613" y="21524"/>
                </a:lnTo>
                <a:lnTo>
                  <a:pt x="11758" y="21600"/>
                </a:lnTo>
                <a:lnTo>
                  <a:pt x="10645" y="21295"/>
                </a:lnTo>
                <a:lnTo>
                  <a:pt x="10206" y="20742"/>
                </a:lnTo>
                <a:lnTo>
                  <a:pt x="10046" y="19922"/>
                </a:lnTo>
                <a:lnTo>
                  <a:pt x="9703" y="19388"/>
                </a:lnTo>
                <a:lnTo>
                  <a:pt x="8848" y="19311"/>
                </a:lnTo>
                <a:lnTo>
                  <a:pt x="8313" y="18463"/>
                </a:lnTo>
                <a:lnTo>
                  <a:pt x="9275" y="18014"/>
                </a:lnTo>
                <a:lnTo>
                  <a:pt x="10206" y="16746"/>
                </a:lnTo>
                <a:lnTo>
                  <a:pt x="9789" y="15878"/>
                </a:lnTo>
                <a:lnTo>
                  <a:pt x="9265" y="15315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0" name="Freeform 17"/>
          <p:cNvSpPr/>
          <p:nvPr userDrawn="1"/>
        </p:nvSpPr>
        <p:spPr>
          <a:xfrm>
            <a:off x="7799185" y="4315989"/>
            <a:ext cx="1248846" cy="1782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68" y="13038"/>
                </a:moveTo>
                <a:lnTo>
                  <a:pt x="258" y="12448"/>
                </a:lnTo>
                <a:lnTo>
                  <a:pt x="327" y="12070"/>
                </a:lnTo>
                <a:lnTo>
                  <a:pt x="952" y="11741"/>
                </a:lnTo>
                <a:lnTo>
                  <a:pt x="1814" y="11432"/>
                </a:lnTo>
                <a:lnTo>
                  <a:pt x="2736" y="10924"/>
                </a:lnTo>
                <a:lnTo>
                  <a:pt x="3479" y="10525"/>
                </a:lnTo>
                <a:lnTo>
                  <a:pt x="4153" y="10079"/>
                </a:lnTo>
                <a:lnTo>
                  <a:pt x="4163" y="9729"/>
                </a:lnTo>
                <a:lnTo>
                  <a:pt x="3916" y="9399"/>
                </a:lnTo>
                <a:lnTo>
                  <a:pt x="3896" y="8816"/>
                </a:lnTo>
                <a:lnTo>
                  <a:pt x="3836" y="8260"/>
                </a:lnTo>
                <a:lnTo>
                  <a:pt x="4699" y="7765"/>
                </a:lnTo>
                <a:lnTo>
                  <a:pt x="4877" y="7230"/>
                </a:lnTo>
                <a:lnTo>
                  <a:pt x="5561" y="6983"/>
                </a:lnTo>
                <a:lnTo>
                  <a:pt x="6186" y="6880"/>
                </a:lnTo>
                <a:lnTo>
                  <a:pt x="6324" y="6330"/>
                </a:lnTo>
                <a:lnTo>
                  <a:pt x="5789" y="5960"/>
                </a:lnTo>
                <a:lnTo>
                  <a:pt x="5343" y="5664"/>
                </a:lnTo>
                <a:lnTo>
                  <a:pt x="5264" y="5197"/>
                </a:lnTo>
                <a:lnTo>
                  <a:pt x="5789" y="4696"/>
                </a:lnTo>
                <a:lnTo>
                  <a:pt x="6215" y="4346"/>
                </a:lnTo>
                <a:lnTo>
                  <a:pt x="5997" y="3962"/>
                </a:lnTo>
                <a:lnTo>
                  <a:pt x="5759" y="3323"/>
                </a:lnTo>
                <a:lnTo>
                  <a:pt x="6215" y="2966"/>
                </a:lnTo>
                <a:lnTo>
                  <a:pt x="6949" y="2767"/>
                </a:lnTo>
                <a:lnTo>
                  <a:pt x="6453" y="1840"/>
                </a:lnTo>
                <a:lnTo>
                  <a:pt x="6860" y="1442"/>
                </a:lnTo>
                <a:lnTo>
                  <a:pt x="6989" y="913"/>
                </a:lnTo>
                <a:lnTo>
                  <a:pt x="6959" y="391"/>
                </a:lnTo>
                <a:lnTo>
                  <a:pt x="7573" y="391"/>
                </a:lnTo>
                <a:lnTo>
                  <a:pt x="8416" y="233"/>
                </a:lnTo>
                <a:lnTo>
                  <a:pt x="9298" y="144"/>
                </a:lnTo>
                <a:lnTo>
                  <a:pt x="9962" y="0"/>
                </a:lnTo>
                <a:lnTo>
                  <a:pt x="11925" y="604"/>
                </a:lnTo>
                <a:lnTo>
                  <a:pt x="12579" y="954"/>
                </a:lnTo>
                <a:lnTo>
                  <a:pt x="13283" y="1215"/>
                </a:lnTo>
                <a:lnTo>
                  <a:pt x="13729" y="851"/>
                </a:lnTo>
                <a:lnTo>
                  <a:pt x="14364" y="618"/>
                </a:lnTo>
                <a:lnTo>
                  <a:pt x="14929" y="810"/>
                </a:lnTo>
                <a:lnTo>
                  <a:pt x="15186" y="1284"/>
                </a:lnTo>
                <a:lnTo>
                  <a:pt x="15930" y="1510"/>
                </a:lnTo>
                <a:lnTo>
                  <a:pt x="16525" y="2170"/>
                </a:lnTo>
                <a:lnTo>
                  <a:pt x="16594" y="2520"/>
                </a:lnTo>
                <a:lnTo>
                  <a:pt x="17219" y="2534"/>
                </a:lnTo>
                <a:lnTo>
                  <a:pt x="17873" y="2479"/>
                </a:lnTo>
                <a:lnTo>
                  <a:pt x="18408" y="2685"/>
                </a:lnTo>
                <a:lnTo>
                  <a:pt x="19023" y="2987"/>
                </a:lnTo>
                <a:lnTo>
                  <a:pt x="19855" y="3048"/>
                </a:lnTo>
                <a:lnTo>
                  <a:pt x="19935" y="3639"/>
                </a:lnTo>
                <a:lnTo>
                  <a:pt x="19935" y="4023"/>
                </a:lnTo>
                <a:lnTo>
                  <a:pt x="19697" y="4353"/>
                </a:lnTo>
                <a:lnTo>
                  <a:pt x="20014" y="4573"/>
                </a:lnTo>
                <a:lnTo>
                  <a:pt x="20331" y="4737"/>
                </a:lnTo>
                <a:lnTo>
                  <a:pt x="20728" y="5232"/>
                </a:lnTo>
                <a:lnTo>
                  <a:pt x="20966" y="5836"/>
                </a:lnTo>
                <a:lnTo>
                  <a:pt x="20569" y="6275"/>
                </a:lnTo>
                <a:lnTo>
                  <a:pt x="20460" y="6729"/>
                </a:lnTo>
                <a:lnTo>
                  <a:pt x="21283" y="7264"/>
                </a:lnTo>
                <a:lnTo>
                  <a:pt x="21362" y="7539"/>
                </a:lnTo>
                <a:lnTo>
                  <a:pt x="21600" y="7923"/>
                </a:lnTo>
                <a:lnTo>
                  <a:pt x="21203" y="8253"/>
                </a:lnTo>
                <a:lnTo>
                  <a:pt x="20728" y="8198"/>
                </a:lnTo>
                <a:lnTo>
                  <a:pt x="20331" y="8418"/>
                </a:lnTo>
                <a:lnTo>
                  <a:pt x="19697" y="8363"/>
                </a:lnTo>
                <a:lnTo>
                  <a:pt x="18983" y="8527"/>
                </a:lnTo>
                <a:lnTo>
                  <a:pt x="18111" y="8692"/>
                </a:lnTo>
                <a:lnTo>
                  <a:pt x="17318" y="8692"/>
                </a:lnTo>
                <a:lnTo>
                  <a:pt x="16842" y="8857"/>
                </a:lnTo>
                <a:lnTo>
                  <a:pt x="16604" y="9901"/>
                </a:lnTo>
                <a:lnTo>
                  <a:pt x="15652" y="10010"/>
                </a:lnTo>
                <a:lnTo>
                  <a:pt x="14939" y="10285"/>
                </a:lnTo>
                <a:lnTo>
                  <a:pt x="15177" y="10779"/>
                </a:lnTo>
                <a:lnTo>
                  <a:pt x="15652" y="11329"/>
                </a:lnTo>
                <a:lnTo>
                  <a:pt x="15018" y="11933"/>
                </a:lnTo>
                <a:lnTo>
                  <a:pt x="14383" y="12153"/>
                </a:lnTo>
                <a:lnTo>
                  <a:pt x="13749" y="12702"/>
                </a:lnTo>
                <a:lnTo>
                  <a:pt x="13115" y="13141"/>
                </a:lnTo>
                <a:lnTo>
                  <a:pt x="12401" y="13581"/>
                </a:lnTo>
                <a:lnTo>
                  <a:pt x="12480" y="14075"/>
                </a:lnTo>
                <a:lnTo>
                  <a:pt x="12480" y="14569"/>
                </a:lnTo>
                <a:lnTo>
                  <a:pt x="13194" y="14624"/>
                </a:lnTo>
                <a:lnTo>
                  <a:pt x="13590" y="14899"/>
                </a:lnTo>
                <a:lnTo>
                  <a:pt x="13511" y="15338"/>
                </a:lnTo>
                <a:lnTo>
                  <a:pt x="14146" y="15613"/>
                </a:lnTo>
                <a:lnTo>
                  <a:pt x="14621" y="16217"/>
                </a:lnTo>
                <a:lnTo>
                  <a:pt x="15097" y="16492"/>
                </a:lnTo>
                <a:lnTo>
                  <a:pt x="15573" y="16602"/>
                </a:lnTo>
                <a:lnTo>
                  <a:pt x="16128" y="17096"/>
                </a:lnTo>
                <a:lnTo>
                  <a:pt x="15970" y="17700"/>
                </a:lnTo>
                <a:lnTo>
                  <a:pt x="16683" y="18414"/>
                </a:lnTo>
                <a:lnTo>
                  <a:pt x="16525" y="19073"/>
                </a:lnTo>
                <a:lnTo>
                  <a:pt x="15652" y="19293"/>
                </a:lnTo>
                <a:lnTo>
                  <a:pt x="15018" y="19787"/>
                </a:lnTo>
                <a:lnTo>
                  <a:pt x="14066" y="19897"/>
                </a:lnTo>
                <a:lnTo>
                  <a:pt x="13511" y="20611"/>
                </a:lnTo>
                <a:lnTo>
                  <a:pt x="13432" y="21106"/>
                </a:lnTo>
                <a:lnTo>
                  <a:pt x="13115" y="21600"/>
                </a:lnTo>
                <a:lnTo>
                  <a:pt x="12560" y="21216"/>
                </a:lnTo>
                <a:lnTo>
                  <a:pt x="11132" y="21380"/>
                </a:lnTo>
                <a:lnTo>
                  <a:pt x="10508" y="20907"/>
                </a:lnTo>
                <a:lnTo>
                  <a:pt x="10508" y="20083"/>
                </a:lnTo>
                <a:lnTo>
                  <a:pt x="9328" y="20083"/>
                </a:lnTo>
                <a:lnTo>
                  <a:pt x="8832" y="19623"/>
                </a:lnTo>
                <a:lnTo>
                  <a:pt x="8594" y="19018"/>
                </a:lnTo>
                <a:lnTo>
                  <a:pt x="8456" y="18236"/>
                </a:lnTo>
                <a:lnTo>
                  <a:pt x="7405" y="17810"/>
                </a:lnTo>
                <a:lnTo>
                  <a:pt x="6453" y="17535"/>
                </a:lnTo>
                <a:lnTo>
                  <a:pt x="6106" y="17000"/>
                </a:lnTo>
                <a:lnTo>
                  <a:pt x="6057" y="16492"/>
                </a:lnTo>
                <a:lnTo>
                  <a:pt x="6106" y="15771"/>
                </a:lnTo>
                <a:lnTo>
                  <a:pt x="5660" y="15283"/>
                </a:lnTo>
                <a:lnTo>
                  <a:pt x="5026" y="15174"/>
                </a:lnTo>
                <a:lnTo>
                  <a:pt x="4233" y="14844"/>
                </a:lnTo>
                <a:lnTo>
                  <a:pt x="3202" y="14954"/>
                </a:lnTo>
                <a:lnTo>
                  <a:pt x="2567" y="14624"/>
                </a:lnTo>
                <a:lnTo>
                  <a:pt x="1616" y="14240"/>
                </a:lnTo>
                <a:lnTo>
                  <a:pt x="902" y="13910"/>
                </a:lnTo>
                <a:lnTo>
                  <a:pt x="0" y="13272"/>
                </a:lnTo>
                <a:lnTo>
                  <a:pt x="268" y="13038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" name="Freeform 18"/>
          <p:cNvSpPr/>
          <p:nvPr userDrawn="1"/>
        </p:nvSpPr>
        <p:spPr>
          <a:xfrm>
            <a:off x="8949318" y="4010697"/>
            <a:ext cx="1426186" cy="1254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24" y="6849"/>
                </a:moveTo>
                <a:lnTo>
                  <a:pt x="1406" y="6664"/>
                </a:lnTo>
                <a:lnTo>
                  <a:pt x="1858" y="7171"/>
                </a:lnTo>
                <a:lnTo>
                  <a:pt x="2509" y="7249"/>
                </a:lnTo>
                <a:lnTo>
                  <a:pt x="2917" y="7171"/>
                </a:lnTo>
                <a:lnTo>
                  <a:pt x="2900" y="5846"/>
                </a:lnTo>
                <a:lnTo>
                  <a:pt x="2509" y="4852"/>
                </a:lnTo>
                <a:lnTo>
                  <a:pt x="2769" y="3624"/>
                </a:lnTo>
                <a:lnTo>
                  <a:pt x="4115" y="3546"/>
                </a:lnTo>
                <a:lnTo>
                  <a:pt x="5261" y="2689"/>
                </a:lnTo>
                <a:lnTo>
                  <a:pt x="6251" y="2202"/>
                </a:lnTo>
                <a:lnTo>
                  <a:pt x="6694" y="565"/>
                </a:lnTo>
                <a:lnTo>
                  <a:pt x="6937" y="0"/>
                </a:lnTo>
                <a:lnTo>
                  <a:pt x="7301" y="887"/>
                </a:lnTo>
                <a:lnTo>
                  <a:pt x="8395" y="2514"/>
                </a:lnTo>
                <a:lnTo>
                  <a:pt x="9098" y="3050"/>
                </a:lnTo>
                <a:lnTo>
                  <a:pt x="9723" y="3751"/>
                </a:lnTo>
                <a:lnTo>
                  <a:pt x="10922" y="3897"/>
                </a:lnTo>
                <a:lnTo>
                  <a:pt x="11330" y="3605"/>
                </a:lnTo>
                <a:lnTo>
                  <a:pt x="11859" y="4209"/>
                </a:lnTo>
                <a:lnTo>
                  <a:pt x="12658" y="3985"/>
                </a:lnTo>
                <a:lnTo>
                  <a:pt x="13266" y="2962"/>
                </a:lnTo>
                <a:lnTo>
                  <a:pt x="13656" y="3693"/>
                </a:lnTo>
                <a:lnTo>
                  <a:pt x="13813" y="4823"/>
                </a:lnTo>
                <a:lnTo>
                  <a:pt x="14429" y="5359"/>
                </a:lnTo>
                <a:lnTo>
                  <a:pt x="15236" y="5466"/>
                </a:lnTo>
                <a:lnTo>
                  <a:pt x="16070" y="5797"/>
                </a:lnTo>
                <a:lnTo>
                  <a:pt x="17198" y="6401"/>
                </a:lnTo>
                <a:lnTo>
                  <a:pt x="17797" y="5885"/>
                </a:lnTo>
                <a:lnTo>
                  <a:pt x="18683" y="5466"/>
                </a:lnTo>
                <a:lnTo>
                  <a:pt x="19221" y="5787"/>
                </a:lnTo>
                <a:lnTo>
                  <a:pt x="19794" y="5943"/>
                </a:lnTo>
                <a:lnTo>
                  <a:pt x="20367" y="5846"/>
                </a:lnTo>
                <a:lnTo>
                  <a:pt x="20784" y="7161"/>
                </a:lnTo>
                <a:lnTo>
                  <a:pt x="21044" y="8106"/>
                </a:lnTo>
                <a:lnTo>
                  <a:pt x="21279" y="9334"/>
                </a:lnTo>
                <a:lnTo>
                  <a:pt x="21001" y="9801"/>
                </a:lnTo>
                <a:lnTo>
                  <a:pt x="21131" y="10347"/>
                </a:lnTo>
                <a:lnTo>
                  <a:pt x="21600" y="10883"/>
                </a:lnTo>
                <a:lnTo>
                  <a:pt x="21149" y="11195"/>
                </a:lnTo>
                <a:lnTo>
                  <a:pt x="20836" y="11545"/>
                </a:lnTo>
                <a:lnTo>
                  <a:pt x="20905" y="12247"/>
                </a:lnTo>
                <a:lnTo>
                  <a:pt x="20836" y="13026"/>
                </a:lnTo>
                <a:lnTo>
                  <a:pt x="20072" y="13650"/>
                </a:lnTo>
                <a:lnTo>
                  <a:pt x="19447" y="14273"/>
                </a:lnTo>
                <a:lnTo>
                  <a:pt x="18614" y="15209"/>
                </a:lnTo>
                <a:lnTo>
                  <a:pt x="17988" y="15520"/>
                </a:lnTo>
                <a:lnTo>
                  <a:pt x="17294" y="16144"/>
                </a:lnTo>
                <a:lnTo>
                  <a:pt x="16808" y="16845"/>
                </a:lnTo>
                <a:lnTo>
                  <a:pt x="16113" y="17157"/>
                </a:lnTo>
                <a:lnTo>
                  <a:pt x="15419" y="17547"/>
                </a:lnTo>
                <a:lnTo>
                  <a:pt x="15071" y="18171"/>
                </a:lnTo>
                <a:lnTo>
                  <a:pt x="14377" y="18872"/>
                </a:lnTo>
                <a:lnTo>
                  <a:pt x="13266" y="19496"/>
                </a:lnTo>
                <a:lnTo>
                  <a:pt x="12432" y="19729"/>
                </a:lnTo>
                <a:lnTo>
                  <a:pt x="11390" y="19573"/>
                </a:lnTo>
                <a:lnTo>
                  <a:pt x="10765" y="20197"/>
                </a:lnTo>
                <a:lnTo>
                  <a:pt x="9793" y="20353"/>
                </a:lnTo>
                <a:lnTo>
                  <a:pt x="9446" y="21054"/>
                </a:lnTo>
                <a:lnTo>
                  <a:pt x="8543" y="21366"/>
                </a:lnTo>
                <a:lnTo>
                  <a:pt x="7779" y="21288"/>
                </a:lnTo>
                <a:lnTo>
                  <a:pt x="7084" y="21600"/>
                </a:lnTo>
                <a:lnTo>
                  <a:pt x="6598" y="21288"/>
                </a:lnTo>
                <a:lnTo>
                  <a:pt x="6042" y="20197"/>
                </a:lnTo>
                <a:lnTo>
                  <a:pt x="5626" y="19340"/>
                </a:lnTo>
                <a:lnTo>
                  <a:pt x="5556" y="18326"/>
                </a:lnTo>
                <a:lnTo>
                  <a:pt x="5140" y="17625"/>
                </a:lnTo>
                <a:lnTo>
                  <a:pt x="5278" y="17001"/>
                </a:lnTo>
                <a:lnTo>
                  <a:pt x="4584" y="16378"/>
                </a:lnTo>
                <a:lnTo>
                  <a:pt x="3889" y="16222"/>
                </a:lnTo>
                <a:lnTo>
                  <a:pt x="3264" y="15988"/>
                </a:lnTo>
                <a:lnTo>
                  <a:pt x="2570" y="15754"/>
                </a:lnTo>
                <a:lnTo>
                  <a:pt x="2084" y="16222"/>
                </a:lnTo>
                <a:lnTo>
                  <a:pt x="1511" y="16514"/>
                </a:lnTo>
                <a:lnTo>
                  <a:pt x="1328" y="15998"/>
                </a:lnTo>
                <a:lnTo>
                  <a:pt x="1259" y="15559"/>
                </a:lnTo>
                <a:lnTo>
                  <a:pt x="547" y="14848"/>
                </a:lnTo>
                <a:lnTo>
                  <a:pt x="651" y="14127"/>
                </a:lnTo>
                <a:lnTo>
                  <a:pt x="972" y="13572"/>
                </a:lnTo>
                <a:lnTo>
                  <a:pt x="764" y="12695"/>
                </a:lnTo>
                <a:lnTo>
                  <a:pt x="425" y="12023"/>
                </a:lnTo>
                <a:lnTo>
                  <a:pt x="78" y="11000"/>
                </a:lnTo>
                <a:lnTo>
                  <a:pt x="0" y="9616"/>
                </a:lnTo>
                <a:lnTo>
                  <a:pt x="530" y="8778"/>
                </a:lnTo>
                <a:lnTo>
                  <a:pt x="964" y="7950"/>
                </a:lnTo>
                <a:lnTo>
                  <a:pt x="1120" y="7463"/>
                </a:lnTo>
                <a:lnTo>
                  <a:pt x="1024" y="684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2" name="Freeform 19"/>
          <p:cNvSpPr/>
          <p:nvPr userDrawn="1"/>
        </p:nvSpPr>
        <p:spPr>
          <a:xfrm>
            <a:off x="8517156" y="4926008"/>
            <a:ext cx="1536380" cy="14097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320" y="14820"/>
                </a:moveTo>
                <a:lnTo>
                  <a:pt x="3465" y="13951"/>
                </a:lnTo>
                <a:lnTo>
                  <a:pt x="2876" y="13040"/>
                </a:lnTo>
                <a:lnTo>
                  <a:pt x="3021" y="12267"/>
                </a:lnTo>
                <a:lnTo>
                  <a:pt x="2545" y="11659"/>
                </a:lnTo>
                <a:lnTo>
                  <a:pt x="2173" y="11529"/>
                </a:lnTo>
                <a:lnTo>
                  <a:pt x="1793" y="11191"/>
                </a:lnTo>
                <a:lnTo>
                  <a:pt x="1373" y="10409"/>
                </a:lnTo>
                <a:lnTo>
                  <a:pt x="889" y="10053"/>
                </a:lnTo>
                <a:lnTo>
                  <a:pt x="937" y="9498"/>
                </a:lnTo>
                <a:lnTo>
                  <a:pt x="630" y="9168"/>
                </a:lnTo>
                <a:lnTo>
                  <a:pt x="65" y="9081"/>
                </a:lnTo>
                <a:lnTo>
                  <a:pt x="24" y="8456"/>
                </a:lnTo>
                <a:lnTo>
                  <a:pt x="0" y="7840"/>
                </a:lnTo>
                <a:lnTo>
                  <a:pt x="1010" y="6798"/>
                </a:lnTo>
                <a:lnTo>
                  <a:pt x="1591" y="6034"/>
                </a:lnTo>
                <a:lnTo>
                  <a:pt x="2076" y="5773"/>
                </a:lnTo>
                <a:lnTo>
                  <a:pt x="2617" y="4992"/>
                </a:lnTo>
                <a:lnTo>
                  <a:pt x="2229" y="4289"/>
                </a:lnTo>
                <a:lnTo>
                  <a:pt x="2036" y="3672"/>
                </a:lnTo>
                <a:lnTo>
                  <a:pt x="2617" y="3325"/>
                </a:lnTo>
                <a:lnTo>
                  <a:pt x="3393" y="3195"/>
                </a:lnTo>
                <a:lnTo>
                  <a:pt x="3578" y="1867"/>
                </a:lnTo>
                <a:lnTo>
                  <a:pt x="3990" y="1658"/>
                </a:lnTo>
                <a:lnTo>
                  <a:pt x="4629" y="1658"/>
                </a:lnTo>
                <a:lnTo>
                  <a:pt x="5905" y="1241"/>
                </a:lnTo>
                <a:lnTo>
                  <a:pt x="6462" y="1302"/>
                </a:lnTo>
                <a:lnTo>
                  <a:pt x="6761" y="1042"/>
                </a:lnTo>
                <a:lnTo>
                  <a:pt x="7141" y="1111"/>
                </a:lnTo>
                <a:lnTo>
                  <a:pt x="7464" y="668"/>
                </a:lnTo>
                <a:lnTo>
                  <a:pt x="7997" y="391"/>
                </a:lnTo>
                <a:lnTo>
                  <a:pt x="8409" y="0"/>
                </a:lnTo>
                <a:lnTo>
                  <a:pt x="9685" y="391"/>
                </a:lnTo>
                <a:lnTo>
                  <a:pt x="10340" y="564"/>
                </a:lnTo>
                <a:lnTo>
                  <a:pt x="10945" y="1094"/>
                </a:lnTo>
                <a:lnTo>
                  <a:pt x="10824" y="1667"/>
                </a:lnTo>
                <a:lnTo>
                  <a:pt x="11220" y="2257"/>
                </a:lnTo>
                <a:lnTo>
                  <a:pt x="11285" y="3177"/>
                </a:lnTo>
                <a:lnTo>
                  <a:pt x="12206" y="4923"/>
                </a:lnTo>
                <a:lnTo>
                  <a:pt x="12626" y="5200"/>
                </a:lnTo>
                <a:lnTo>
                  <a:pt x="13272" y="4923"/>
                </a:lnTo>
                <a:lnTo>
                  <a:pt x="14047" y="5001"/>
                </a:lnTo>
                <a:lnTo>
                  <a:pt x="14847" y="4714"/>
                </a:lnTo>
                <a:lnTo>
                  <a:pt x="15162" y="4089"/>
                </a:lnTo>
                <a:lnTo>
                  <a:pt x="16067" y="3950"/>
                </a:lnTo>
                <a:lnTo>
                  <a:pt x="16624" y="3403"/>
                </a:lnTo>
                <a:lnTo>
                  <a:pt x="17593" y="3516"/>
                </a:lnTo>
                <a:lnTo>
                  <a:pt x="18345" y="3351"/>
                </a:lnTo>
                <a:lnTo>
                  <a:pt x="19185" y="2908"/>
                </a:lnTo>
                <a:lnTo>
                  <a:pt x="19451" y="3308"/>
                </a:lnTo>
                <a:lnTo>
                  <a:pt x="19403" y="4306"/>
                </a:lnTo>
                <a:lnTo>
                  <a:pt x="19144" y="4792"/>
                </a:lnTo>
                <a:lnTo>
                  <a:pt x="19144" y="5904"/>
                </a:lnTo>
                <a:lnTo>
                  <a:pt x="19427" y="6867"/>
                </a:lnTo>
                <a:lnTo>
                  <a:pt x="19492" y="7909"/>
                </a:lnTo>
                <a:lnTo>
                  <a:pt x="19298" y="8812"/>
                </a:lnTo>
                <a:lnTo>
                  <a:pt x="19233" y="9784"/>
                </a:lnTo>
                <a:lnTo>
                  <a:pt x="19169" y="10895"/>
                </a:lnTo>
                <a:lnTo>
                  <a:pt x="19815" y="11590"/>
                </a:lnTo>
                <a:lnTo>
                  <a:pt x="20526" y="12076"/>
                </a:lnTo>
                <a:lnTo>
                  <a:pt x="20978" y="12493"/>
                </a:lnTo>
                <a:lnTo>
                  <a:pt x="20954" y="13057"/>
                </a:lnTo>
                <a:lnTo>
                  <a:pt x="21018" y="13821"/>
                </a:lnTo>
                <a:lnTo>
                  <a:pt x="20760" y="14377"/>
                </a:lnTo>
                <a:lnTo>
                  <a:pt x="20833" y="15106"/>
                </a:lnTo>
                <a:lnTo>
                  <a:pt x="21212" y="15766"/>
                </a:lnTo>
                <a:lnTo>
                  <a:pt x="21600" y="16391"/>
                </a:lnTo>
                <a:lnTo>
                  <a:pt x="21471" y="16877"/>
                </a:lnTo>
                <a:lnTo>
                  <a:pt x="21212" y="17502"/>
                </a:lnTo>
                <a:lnTo>
                  <a:pt x="19984" y="17433"/>
                </a:lnTo>
                <a:lnTo>
                  <a:pt x="19403" y="17919"/>
                </a:lnTo>
                <a:lnTo>
                  <a:pt x="18684" y="17441"/>
                </a:lnTo>
                <a:lnTo>
                  <a:pt x="18498" y="18127"/>
                </a:lnTo>
                <a:lnTo>
                  <a:pt x="17917" y="18752"/>
                </a:lnTo>
                <a:lnTo>
                  <a:pt x="17488" y="19525"/>
                </a:lnTo>
                <a:lnTo>
                  <a:pt x="16947" y="19655"/>
                </a:lnTo>
                <a:lnTo>
                  <a:pt x="16559" y="19377"/>
                </a:lnTo>
                <a:lnTo>
                  <a:pt x="15978" y="18822"/>
                </a:lnTo>
                <a:lnTo>
                  <a:pt x="15461" y="18544"/>
                </a:lnTo>
                <a:lnTo>
                  <a:pt x="15202" y="18058"/>
                </a:lnTo>
                <a:lnTo>
                  <a:pt x="15138" y="17641"/>
                </a:lnTo>
                <a:lnTo>
                  <a:pt x="14556" y="17711"/>
                </a:lnTo>
                <a:lnTo>
                  <a:pt x="14039" y="17919"/>
                </a:lnTo>
                <a:lnTo>
                  <a:pt x="13393" y="18336"/>
                </a:lnTo>
                <a:lnTo>
                  <a:pt x="12811" y="18266"/>
                </a:lnTo>
                <a:lnTo>
                  <a:pt x="12359" y="17850"/>
                </a:lnTo>
                <a:lnTo>
                  <a:pt x="11761" y="17962"/>
                </a:lnTo>
                <a:lnTo>
                  <a:pt x="11196" y="18544"/>
                </a:lnTo>
                <a:lnTo>
                  <a:pt x="10485" y="18961"/>
                </a:lnTo>
                <a:lnTo>
                  <a:pt x="9645" y="19586"/>
                </a:lnTo>
                <a:lnTo>
                  <a:pt x="9451" y="20141"/>
                </a:lnTo>
                <a:lnTo>
                  <a:pt x="9322" y="20697"/>
                </a:lnTo>
                <a:lnTo>
                  <a:pt x="8902" y="21600"/>
                </a:lnTo>
                <a:lnTo>
                  <a:pt x="8054" y="21175"/>
                </a:lnTo>
                <a:lnTo>
                  <a:pt x="7666" y="20550"/>
                </a:lnTo>
                <a:lnTo>
                  <a:pt x="7020" y="20550"/>
                </a:lnTo>
                <a:lnTo>
                  <a:pt x="6696" y="20966"/>
                </a:lnTo>
                <a:lnTo>
                  <a:pt x="6042" y="21340"/>
                </a:lnTo>
                <a:lnTo>
                  <a:pt x="5663" y="20966"/>
                </a:lnTo>
                <a:lnTo>
                  <a:pt x="5921" y="20202"/>
                </a:lnTo>
                <a:lnTo>
                  <a:pt x="6309" y="19508"/>
                </a:lnTo>
                <a:lnTo>
                  <a:pt x="5986" y="18744"/>
                </a:lnTo>
                <a:lnTo>
                  <a:pt x="5921" y="17910"/>
                </a:lnTo>
                <a:lnTo>
                  <a:pt x="5275" y="17771"/>
                </a:lnTo>
                <a:lnTo>
                  <a:pt x="4241" y="17146"/>
                </a:lnTo>
                <a:lnTo>
                  <a:pt x="3893" y="16400"/>
                </a:lnTo>
                <a:lnTo>
                  <a:pt x="3788" y="15479"/>
                </a:lnTo>
                <a:lnTo>
                  <a:pt x="3482" y="15228"/>
                </a:lnTo>
                <a:lnTo>
                  <a:pt x="3320" y="14820"/>
                </a:lnTo>
                <a:close/>
              </a:path>
            </a:pathLst>
          </a:custGeom>
          <a:solidFill>
            <a:srgbClr val="312B7A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3" name="Freeform 20"/>
          <p:cNvSpPr/>
          <p:nvPr userDrawn="1"/>
        </p:nvSpPr>
        <p:spPr>
          <a:xfrm>
            <a:off x="9878490" y="4581633"/>
            <a:ext cx="1598937" cy="1926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" y="5969"/>
                </a:moveTo>
                <a:lnTo>
                  <a:pt x="310" y="5874"/>
                </a:lnTo>
                <a:lnTo>
                  <a:pt x="891" y="5441"/>
                </a:lnTo>
                <a:lnTo>
                  <a:pt x="1209" y="5022"/>
                </a:lnTo>
                <a:lnTo>
                  <a:pt x="1821" y="4774"/>
                </a:lnTo>
                <a:lnTo>
                  <a:pt x="2441" y="4564"/>
                </a:lnTo>
                <a:lnTo>
                  <a:pt x="2868" y="4125"/>
                </a:lnTo>
                <a:lnTo>
                  <a:pt x="3511" y="3687"/>
                </a:lnTo>
                <a:lnTo>
                  <a:pt x="4046" y="3496"/>
                </a:lnTo>
                <a:lnTo>
                  <a:pt x="5278" y="2543"/>
                </a:lnTo>
                <a:lnTo>
                  <a:pt x="6053" y="2060"/>
                </a:lnTo>
                <a:lnTo>
                  <a:pt x="6092" y="1583"/>
                </a:lnTo>
                <a:lnTo>
                  <a:pt x="6045" y="1112"/>
                </a:lnTo>
                <a:lnTo>
                  <a:pt x="6324" y="884"/>
                </a:lnTo>
                <a:lnTo>
                  <a:pt x="6704" y="687"/>
                </a:lnTo>
                <a:lnTo>
                  <a:pt x="7184" y="712"/>
                </a:lnTo>
                <a:lnTo>
                  <a:pt x="7564" y="712"/>
                </a:lnTo>
                <a:lnTo>
                  <a:pt x="7657" y="502"/>
                </a:lnTo>
                <a:lnTo>
                  <a:pt x="7719" y="248"/>
                </a:lnTo>
                <a:lnTo>
                  <a:pt x="8347" y="0"/>
                </a:lnTo>
                <a:lnTo>
                  <a:pt x="8649" y="248"/>
                </a:lnTo>
                <a:lnTo>
                  <a:pt x="9254" y="521"/>
                </a:lnTo>
                <a:lnTo>
                  <a:pt x="9424" y="801"/>
                </a:lnTo>
                <a:lnTo>
                  <a:pt x="9882" y="1106"/>
                </a:lnTo>
                <a:lnTo>
                  <a:pt x="9448" y="1507"/>
                </a:lnTo>
                <a:lnTo>
                  <a:pt x="9424" y="1869"/>
                </a:lnTo>
                <a:lnTo>
                  <a:pt x="10556" y="2581"/>
                </a:lnTo>
                <a:lnTo>
                  <a:pt x="11230" y="2638"/>
                </a:lnTo>
                <a:lnTo>
                  <a:pt x="11587" y="2905"/>
                </a:lnTo>
                <a:lnTo>
                  <a:pt x="11997" y="2905"/>
                </a:lnTo>
                <a:lnTo>
                  <a:pt x="12230" y="3153"/>
                </a:lnTo>
                <a:lnTo>
                  <a:pt x="12424" y="3420"/>
                </a:lnTo>
                <a:lnTo>
                  <a:pt x="12470" y="3782"/>
                </a:lnTo>
                <a:lnTo>
                  <a:pt x="12656" y="4100"/>
                </a:lnTo>
                <a:lnTo>
                  <a:pt x="12672" y="4545"/>
                </a:lnTo>
                <a:lnTo>
                  <a:pt x="12439" y="4717"/>
                </a:lnTo>
                <a:lnTo>
                  <a:pt x="11889" y="4831"/>
                </a:lnTo>
                <a:lnTo>
                  <a:pt x="11494" y="4958"/>
                </a:lnTo>
                <a:lnTo>
                  <a:pt x="11842" y="5270"/>
                </a:lnTo>
                <a:lnTo>
                  <a:pt x="12075" y="5556"/>
                </a:lnTo>
                <a:lnTo>
                  <a:pt x="12230" y="5918"/>
                </a:lnTo>
                <a:lnTo>
                  <a:pt x="12563" y="5785"/>
                </a:lnTo>
                <a:lnTo>
                  <a:pt x="13044" y="5632"/>
                </a:lnTo>
                <a:lnTo>
                  <a:pt x="13485" y="6007"/>
                </a:lnTo>
                <a:lnTo>
                  <a:pt x="13718" y="6357"/>
                </a:lnTo>
                <a:lnTo>
                  <a:pt x="14950" y="6446"/>
                </a:lnTo>
                <a:lnTo>
                  <a:pt x="16345" y="6522"/>
                </a:lnTo>
                <a:lnTo>
                  <a:pt x="17074" y="6141"/>
                </a:lnTo>
                <a:lnTo>
                  <a:pt x="18120" y="5168"/>
                </a:lnTo>
                <a:lnTo>
                  <a:pt x="19112" y="5321"/>
                </a:lnTo>
                <a:lnTo>
                  <a:pt x="19864" y="5282"/>
                </a:lnTo>
                <a:lnTo>
                  <a:pt x="20740" y="5918"/>
                </a:lnTo>
                <a:lnTo>
                  <a:pt x="21329" y="6376"/>
                </a:lnTo>
                <a:lnTo>
                  <a:pt x="21600" y="6808"/>
                </a:lnTo>
                <a:lnTo>
                  <a:pt x="21050" y="7259"/>
                </a:lnTo>
                <a:lnTo>
                  <a:pt x="20616" y="7870"/>
                </a:lnTo>
                <a:lnTo>
                  <a:pt x="19810" y="8327"/>
                </a:lnTo>
                <a:lnTo>
                  <a:pt x="19314" y="9090"/>
                </a:lnTo>
                <a:lnTo>
                  <a:pt x="18353" y="9344"/>
                </a:lnTo>
                <a:lnTo>
                  <a:pt x="18384" y="9955"/>
                </a:lnTo>
                <a:lnTo>
                  <a:pt x="17888" y="10514"/>
                </a:lnTo>
                <a:lnTo>
                  <a:pt x="17330" y="11022"/>
                </a:lnTo>
                <a:lnTo>
                  <a:pt x="16896" y="11785"/>
                </a:lnTo>
                <a:lnTo>
                  <a:pt x="16276" y="12294"/>
                </a:lnTo>
                <a:lnTo>
                  <a:pt x="15532" y="12955"/>
                </a:lnTo>
                <a:lnTo>
                  <a:pt x="14850" y="13616"/>
                </a:lnTo>
                <a:lnTo>
                  <a:pt x="14540" y="14328"/>
                </a:lnTo>
                <a:lnTo>
                  <a:pt x="14043" y="14887"/>
                </a:lnTo>
                <a:lnTo>
                  <a:pt x="13485" y="15498"/>
                </a:lnTo>
                <a:lnTo>
                  <a:pt x="14291" y="16057"/>
                </a:lnTo>
                <a:lnTo>
                  <a:pt x="14105" y="19261"/>
                </a:lnTo>
                <a:lnTo>
                  <a:pt x="14478" y="19820"/>
                </a:lnTo>
                <a:lnTo>
                  <a:pt x="14912" y="20278"/>
                </a:lnTo>
                <a:lnTo>
                  <a:pt x="15834" y="20564"/>
                </a:lnTo>
                <a:lnTo>
                  <a:pt x="15408" y="21091"/>
                </a:lnTo>
                <a:lnTo>
                  <a:pt x="14912" y="21600"/>
                </a:lnTo>
                <a:lnTo>
                  <a:pt x="14602" y="21142"/>
                </a:lnTo>
                <a:lnTo>
                  <a:pt x="14353" y="20837"/>
                </a:lnTo>
                <a:lnTo>
                  <a:pt x="13609" y="20939"/>
                </a:lnTo>
                <a:lnTo>
                  <a:pt x="12989" y="21041"/>
                </a:lnTo>
                <a:lnTo>
                  <a:pt x="12369" y="20481"/>
                </a:lnTo>
                <a:lnTo>
                  <a:pt x="11501" y="20481"/>
                </a:lnTo>
                <a:lnTo>
                  <a:pt x="10881" y="20278"/>
                </a:lnTo>
                <a:lnTo>
                  <a:pt x="10323" y="19922"/>
                </a:lnTo>
                <a:lnTo>
                  <a:pt x="9455" y="19871"/>
                </a:lnTo>
                <a:lnTo>
                  <a:pt x="8835" y="19566"/>
                </a:lnTo>
                <a:lnTo>
                  <a:pt x="8277" y="19362"/>
                </a:lnTo>
                <a:lnTo>
                  <a:pt x="7781" y="19006"/>
                </a:lnTo>
                <a:lnTo>
                  <a:pt x="7533" y="18549"/>
                </a:lnTo>
                <a:lnTo>
                  <a:pt x="7223" y="17888"/>
                </a:lnTo>
                <a:lnTo>
                  <a:pt x="6541" y="17532"/>
                </a:lnTo>
                <a:lnTo>
                  <a:pt x="5859" y="17379"/>
                </a:lnTo>
                <a:lnTo>
                  <a:pt x="5301" y="17532"/>
                </a:lnTo>
                <a:lnTo>
                  <a:pt x="4991" y="17074"/>
                </a:lnTo>
                <a:lnTo>
                  <a:pt x="4433" y="16921"/>
                </a:lnTo>
                <a:lnTo>
                  <a:pt x="3937" y="16616"/>
                </a:lnTo>
                <a:lnTo>
                  <a:pt x="3441" y="16515"/>
                </a:lnTo>
                <a:lnTo>
                  <a:pt x="2759" y="16667"/>
                </a:lnTo>
                <a:lnTo>
                  <a:pt x="2007" y="16667"/>
                </a:lnTo>
                <a:lnTo>
                  <a:pt x="2232" y="16229"/>
                </a:lnTo>
                <a:lnTo>
                  <a:pt x="2372" y="15854"/>
                </a:lnTo>
                <a:lnTo>
                  <a:pt x="1628" y="14932"/>
                </a:lnTo>
                <a:lnTo>
                  <a:pt x="1558" y="14379"/>
                </a:lnTo>
                <a:lnTo>
                  <a:pt x="1798" y="13966"/>
                </a:lnTo>
                <a:lnTo>
                  <a:pt x="1744" y="13463"/>
                </a:lnTo>
                <a:lnTo>
                  <a:pt x="1775" y="12987"/>
                </a:lnTo>
                <a:lnTo>
                  <a:pt x="1263" y="12669"/>
                </a:lnTo>
                <a:lnTo>
                  <a:pt x="698" y="12376"/>
                </a:lnTo>
                <a:lnTo>
                  <a:pt x="23" y="11811"/>
                </a:lnTo>
                <a:lnTo>
                  <a:pt x="147" y="10323"/>
                </a:lnTo>
                <a:lnTo>
                  <a:pt x="333" y="9656"/>
                </a:lnTo>
                <a:lnTo>
                  <a:pt x="279" y="8855"/>
                </a:lnTo>
                <a:lnTo>
                  <a:pt x="0" y="8162"/>
                </a:lnTo>
                <a:lnTo>
                  <a:pt x="8" y="7386"/>
                </a:lnTo>
                <a:lnTo>
                  <a:pt x="256" y="6980"/>
                </a:lnTo>
                <a:lnTo>
                  <a:pt x="310" y="6280"/>
                </a:lnTo>
                <a:lnTo>
                  <a:pt x="47" y="5969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4" name="Freeform 37"/>
          <p:cNvSpPr/>
          <p:nvPr userDrawn="1"/>
        </p:nvSpPr>
        <p:spPr>
          <a:xfrm>
            <a:off x="5234349" y="1228516"/>
            <a:ext cx="313934" cy="180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551" y="15100"/>
                </a:moveTo>
                <a:lnTo>
                  <a:pt x="2422" y="15641"/>
                </a:lnTo>
                <a:lnTo>
                  <a:pt x="0" y="18418"/>
                </a:lnTo>
                <a:lnTo>
                  <a:pt x="1787" y="21532"/>
                </a:lnTo>
                <a:lnTo>
                  <a:pt x="4646" y="21600"/>
                </a:lnTo>
                <a:lnTo>
                  <a:pt x="7822" y="20517"/>
                </a:lnTo>
                <a:lnTo>
                  <a:pt x="9410" y="17266"/>
                </a:lnTo>
                <a:lnTo>
                  <a:pt x="11634" y="17808"/>
                </a:lnTo>
                <a:lnTo>
                  <a:pt x="14413" y="18418"/>
                </a:lnTo>
                <a:lnTo>
                  <a:pt x="17987" y="16183"/>
                </a:lnTo>
                <a:lnTo>
                  <a:pt x="20210" y="11850"/>
                </a:lnTo>
                <a:lnTo>
                  <a:pt x="21481" y="8058"/>
                </a:lnTo>
                <a:lnTo>
                  <a:pt x="21600" y="3115"/>
                </a:lnTo>
                <a:lnTo>
                  <a:pt x="21600" y="0"/>
                </a:lnTo>
                <a:lnTo>
                  <a:pt x="18622" y="2099"/>
                </a:lnTo>
                <a:lnTo>
                  <a:pt x="14810" y="5349"/>
                </a:lnTo>
                <a:lnTo>
                  <a:pt x="10681" y="8599"/>
                </a:lnTo>
                <a:lnTo>
                  <a:pt x="8140" y="11850"/>
                </a:lnTo>
                <a:lnTo>
                  <a:pt x="6551" y="151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5" name="Freeform 38"/>
          <p:cNvSpPr/>
          <p:nvPr userDrawn="1"/>
        </p:nvSpPr>
        <p:spPr>
          <a:xfrm>
            <a:off x="5454732" y="2166483"/>
            <a:ext cx="1231628" cy="1827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799" y="21600"/>
                </a:moveTo>
                <a:lnTo>
                  <a:pt x="4316" y="20957"/>
                </a:lnTo>
                <a:lnTo>
                  <a:pt x="3592" y="20422"/>
                </a:lnTo>
                <a:lnTo>
                  <a:pt x="2706" y="19886"/>
                </a:lnTo>
                <a:lnTo>
                  <a:pt x="1730" y="19678"/>
                </a:lnTo>
                <a:lnTo>
                  <a:pt x="2384" y="18440"/>
                </a:lnTo>
                <a:lnTo>
                  <a:pt x="1580" y="17958"/>
                </a:lnTo>
                <a:lnTo>
                  <a:pt x="1046" y="17295"/>
                </a:lnTo>
                <a:lnTo>
                  <a:pt x="644" y="16545"/>
                </a:lnTo>
                <a:lnTo>
                  <a:pt x="543" y="15668"/>
                </a:lnTo>
                <a:lnTo>
                  <a:pt x="1610" y="15045"/>
                </a:lnTo>
                <a:lnTo>
                  <a:pt x="1851" y="14081"/>
                </a:lnTo>
                <a:lnTo>
                  <a:pt x="2576" y="13599"/>
                </a:lnTo>
                <a:lnTo>
                  <a:pt x="1771" y="12849"/>
                </a:lnTo>
                <a:lnTo>
                  <a:pt x="1137" y="12065"/>
                </a:lnTo>
                <a:lnTo>
                  <a:pt x="1730" y="11061"/>
                </a:lnTo>
                <a:lnTo>
                  <a:pt x="563" y="10385"/>
                </a:lnTo>
                <a:lnTo>
                  <a:pt x="161" y="9796"/>
                </a:lnTo>
                <a:lnTo>
                  <a:pt x="0" y="9099"/>
                </a:lnTo>
                <a:lnTo>
                  <a:pt x="80" y="8403"/>
                </a:lnTo>
                <a:lnTo>
                  <a:pt x="885" y="7867"/>
                </a:lnTo>
                <a:lnTo>
                  <a:pt x="885" y="7064"/>
                </a:lnTo>
                <a:lnTo>
                  <a:pt x="654" y="6307"/>
                </a:lnTo>
                <a:lnTo>
                  <a:pt x="1127" y="5785"/>
                </a:lnTo>
                <a:lnTo>
                  <a:pt x="2576" y="5818"/>
                </a:lnTo>
                <a:lnTo>
                  <a:pt x="3149" y="5236"/>
                </a:lnTo>
                <a:lnTo>
                  <a:pt x="3058" y="4520"/>
                </a:lnTo>
                <a:lnTo>
                  <a:pt x="3883" y="4051"/>
                </a:lnTo>
                <a:lnTo>
                  <a:pt x="4205" y="3334"/>
                </a:lnTo>
                <a:lnTo>
                  <a:pt x="5151" y="3314"/>
                </a:lnTo>
                <a:lnTo>
                  <a:pt x="5926" y="3515"/>
                </a:lnTo>
                <a:lnTo>
                  <a:pt x="6891" y="3375"/>
                </a:lnTo>
                <a:lnTo>
                  <a:pt x="7857" y="2892"/>
                </a:lnTo>
                <a:lnTo>
                  <a:pt x="9246" y="2069"/>
                </a:lnTo>
                <a:lnTo>
                  <a:pt x="10332" y="1808"/>
                </a:lnTo>
                <a:lnTo>
                  <a:pt x="11338" y="1339"/>
                </a:lnTo>
                <a:lnTo>
                  <a:pt x="12113" y="1500"/>
                </a:lnTo>
                <a:lnTo>
                  <a:pt x="12606" y="1868"/>
                </a:lnTo>
                <a:lnTo>
                  <a:pt x="13471" y="1620"/>
                </a:lnTo>
                <a:lnTo>
                  <a:pt x="14205" y="1299"/>
                </a:lnTo>
                <a:lnTo>
                  <a:pt x="15342" y="234"/>
                </a:lnTo>
                <a:lnTo>
                  <a:pt x="15926" y="0"/>
                </a:lnTo>
                <a:lnTo>
                  <a:pt x="16771" y="261"/>
                </a:lnTo>
                <a:lnTo>
                  <a:pt x="16982" y="857"/>
                </a:lnTo>
                <a:lnTo>
                  <a:pt x="16560" y="957"/>
                </a:lnTo>
                <a:lnTo>
                  <a:pt x="16489" y="1440"/>
                </a:lnTo>
                <a:lnTo>
                  <a:pt x="15986" y="1620"/>
                </a:lnTo>
                <a:lnTo>
                  <a:pt x="16389" y="2049"/>
                </a:lnTo>
                <a:lnTo>
                  <a:pt x="16872" y="2906"/>
                </a:lnTo>
                <a:lnTo>
                  <a:pt x="16308" y="3281"/>
                </a:lnTo>
                <a:lnTo>
                  <a:pt x="15664" y="3656"/>
                </a:lnTo>
                <a:lnTo>
                  <a:pt x="16228" y="4566"/>
                </a:lnTo>
                <a:lnTo>
                  <a:pt x="15342" y="4727"/>
                </a:lnTo>
                <a:lnTo>
                  <a:pt x="14698" y="5370"/>
                </a:lnTo>
                <a:lnTo>
                  <a:pt x="14537" y="6227"/>
                </a:lnTo>
                <a:lnTo>
                  <a:pt x="14618" y="6763"/>
                </a:lnTo>
                <a:lnTo>
                  <a:pt x="15262" y="7459"/>
                </a:lnTo>
                <a:lnTo>
                  <a:pt x="15181" y="8423"/>
                </a:lnTo>
                <a:lnTo>
                  <a:pt x="15503" y="9066"/>
                </a:lnTo>
                <a:lnTo>
                  <a:pt x="15503" y="11101"/>
                </a:lnTo>
                <a:lnTo>
                  <a:pt x="15262" y="11637"/>
                </a:lnTo>
                <a:lnTo>
                  <a:pt x="15181" y="12226"/>
                </a:lnTo>
                <a:lnTo>
                  <a:pt x="15503" y="12601"/>
                </a:lnTo>
                <a:lnTo>
                  <a:pt x="16389" y="12923"/>
                </a:lnTo>
                <a:lnTo>
                  <a:pt x="16711" y="13512"/>
                </a:lnTo>
                <a:lnTo>
                  <a:pt x="17435" y="13994"/>
                </a:lnTo>
                <a:lnTo>
                  <a:pt x="18159" y="14208"/>
                </a:lnTo>
                <a:lnTo>
                  <a:pt x="18401" y="14529"/>
                </a:lnTo>
                <a:lnTo>
                  <a:pt x="18159" y="15119"/>
                </a:lnTo>
                <a:lnTo>
                  <a:pt x="18723" y="15386"/>
                </a:lnTo>
                <a:lnTo>
                  <a:pt x="19608" y="15386"/>
                </a:lnTo>
                <a:lnTo>
                  <a:pt x="20735" y="15494"/>
                </a:lnTo>
                <a:lnTo>
                  <a:pt x="21540" y="15922"/>
                </a:lnTo>
                <a:lnTo>
                  <a:pt x="21379" y="16511"/>
                </a:lnTo>
                <a:lnTo>
                  <a:pt x="21600" y="16813"/>
                </a:lnTo>
                <a:lnTo>
                  <a:pt x="21218" y="17261"/>
                </a:lnTo>
                <a:lnTo>
                  <a:pt x="20654" y="17422"/>
                </a:lnTo>
                <a:lnTo>
                  <a:pt x="20171" y="17690"/>
                </a:lnTo>
                <a:lnTo>
                  <a:pt x="19849" y="17476"/>
                </a:lnTo>
                <a:lnTo>
                  <a:pt x="19206" y="17208"/>
                </a:lnTo>
                <a:lnTo>
                  <a:pt x="18672" y="16873"/>
                </a:lnTo>
                <a:lnTo>
                  <a:pt x="17777" y="16471"/>
                </a:lnTo>
                <a:lnTo>
                  <a:pt x="16872" y="16404"/>
                </a:lnTo>
                <a:lnTo>
                  <a:pt x="16228" y="16886"/>
                </a:lnTo>
                <a:lnTo>
                  <a:pt x="15342" y="17476"/>
                </a:lnTo>
                <a:lnTo>
                  <a:pt x="15262" y="17958"/>
                </a:lnTo>
                <a:lnTo>
                  <a:pt x="14859" y="18440"/>
                </a:lnTo>
                <a:lnTo>
                  <a:pt x="14859" y="18922"/>
                </a:lnTo>
                <a:lnTo>
                  <a:pt x="14216" y="19277"/>
                </a:lnTo>
                <a:lnTo>
                  <a:pt x="13652" y="19511"/>
                </a:lnTo>
                <a:lnTo>
                  <a:pt x="13008" y="19993"/>
                </a:lnTo>
                <a:lnTo>
                  <a:pt x="12525" y="20368"/>
                </a:lnTo>
                <a:lnTo>
                  <a:pt x="10755" y="19779"/>
                </a:lnTo>
                <a:lnTo>
                  <a:pt x="10050" y="19678"/>
                </a:lnTo>
                <a:lnTo>
                  <a:pt x="9467" y="19993"/>
                </a:lnTo>
                <a:lnTo>
                  <a:pt x="9306" y="20582"/>
                </a:lnTo>
                <a:lnTo>
                  <a:pt x="8863" y="20877"/>
                </a:lnTo>
                <a:lnTo>
                  <a:pt x="8179" y="20850"/>
                </a:lnTo>
                <a:lnTo>
                  <a:pt x="7455" y="20797"/>
                </a:lnTo>
                <a:lnTo>
                  <a:pt x="6811" y="21011"/>
                </a:lnTo>
                <a:lnTo>
                  <a:pt x="5926" y="21439"/>
                </a:lnTo>
                <a:lnTo>
                  <a:pt x="4799" y="21600"/>
                </a:lnTo>
                <a:close/>
              </a:path>
            </a:pathLst>
          </a:custGeom>
          <a:solidFill>
            <a:srgbClr val="D5D5D5"/>
          </a:solidFill>
          <a:ln w="19050">
            <a:solidFill>
              <a:srgbClr val="FFFFFF"/>
            </a:solidFill>
          </a:ln>
          <a:effectLst>
            <a:outerShdw dist="28398" dir="6993903" rotWithShape="0">
              <a:srgbClr val="B2B2B2">
                <a:alpha val="50000"/>
              </a:srgbClr>
            </a:outerShdw>
          </a:effectLst>
        </p:spPr>
        <p:txBody>
          <a:bodyPr lIns="45718" tIns="45718" rIns="45718" bIns="45718"/>
          <a:lstStyle/>
          <a:p>
            <a:pPr defTabSz="914287">
              <a:lnSpc>
                <a:spcPct val="100000"/>
              </a:lnSpc>
              <a:defRPr sz="1200"/>
            </a:pPr>
            <a:endParaRPr/>
          </a:p>
        </p:txBody>
      </p: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9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5" y="1853730"/>
            <a:ext cx="4067758" cy="432464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70337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021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rafika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sz="quarter" idx="16"/>
          </p:nvPr>
        </p:nvSpPr>
        <p:spPr>
          <a:xfrm>
            <a:off x="503238" y="2074863"/>
            <a:ext cx="11393487" cy="38925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1363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681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4" name="Symbol zastępczy tabeli 3"/>
          <p:cNvSpPr>
            <a:spLocks noGrp="1"/>
          </p:cNvSpPr>
          <p:nvPr>
            <p:ph type="tbl" sz="quarter" idx="16"/>
          </p:nvPr>
        </p:nvSpPr>
        <p:spPr>
          <a:xfrm>
            <a:off x="503238" y="1985963"/>
            <a:ext cx="11137900" cy="3922712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893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597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obsz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Obraz 3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1" r="875" b="34321"/>
          <a:stretch/>
        </p:blipFill>
        <p:spPr>
          <a:xfrm>
            <a:off x="-16778" y="6464418"/>
            <a:ext cx="12222955" cy="468010"/>
          </a:xfrm>
          <a:prstGeom prst="rect">
            <a:avLst/>
          </a:prstGeom>
        </p:spPr>
      </p:pic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0007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Prostokąt 8"/>
          <p:cNvSpPr/>
          <p:nvPr userDrawn="1"/>
        </p:nvSpPr>
        <p:spPr>
          <a:xfrm>
            <a:off x="8201025" y="2628900"/>
            <a:ext cx="3393893" cy="3486150"/>
          </a:xfrm>
          <a:prstGeom prst="rect">
            <a:avLst/>
          </a:prstGeom>
          <a:solidFill>
            <a:srgbClr val="F7A600">
              <a:alpha val="50000"/>
            </a:srgb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Prostokąt 9"/>
          <p:cNvSpPr/>
          <p:nvPr userDrawn="1"/>
        </p:nvSpPr>
        <p:spPr>
          <a:xfrm>
            <a:off x="4400550" y="2650441"/>
            <a:ext cx="3393893" cy="3486150"/>
          </a:xfrm>
          <a:prstGeom prst="rect">
            <a:avLst/>
          </a:prstGeom>
          <a:solidFill>
            <a:srgbClr val="312783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1488803" y="1519235"/>
            <a:ext cx="1616436" cy="1832078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20" name="Symbol zastępczy obrazu 2"/>
          <p:cNvSpPr>
            <a:spLocks noGrp="1"/>
          </p:cNvSpPr>
          <p:nvPr>
            <p:ph type="pic" sz="quarter" idx="17"/>
          </p:nvPr>
        </p:nvSpPr>
        <p:spPr>
          <a:xfrm>
            <a:off x="9170264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1" name="Symbol zastępczy obrazu 2"/>
          <p:cNvSpPr>
            <a:spLocks noGrp="1"/>
          </p:cNvSpPr>
          <p:nvPr>
            <p:ph type="pic" sz="quarter" idx="18"/>
          </p:nvPr>
        </p:nvSpPr>
        <p:spPr>
          <a:xfrm>
            <a:off x="5289278" y="1516591"/>
            <a:ext cx="1616436" cy="1832078"/>
          </a:xfrm>
        </p:spPr>
        <p:txBody>
          <a:bodyPr/>
          <a:lstStyle/>
          <a:p>
            <a:endParaRPr lang="pl-PL"/>
          </a:p>
        </p:txBody>
      </p:sp>
      <p:sp>
        <p:nvSpPr>
          <p:cNvPr id="22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888602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3" name="Symbol zastępczy tekstu 19"/>
          <p:cNvSpPr>
            <a:spLocks noGrp="1"/>
          </p:cNvSpPr>
          <p:nvPr>
            <p:ph type="body" sz="quarter" idx="19" hasCustomPrompt="1"/>
          </p:nvPr>
        </p:nvSpPr>
        <p:spPr>
          <a:xfrm>
            <a:off x="8540437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4" name="Symbol zastępczy tekstu 19"/>
          <p:cNvSpPr>
            <a:spLocks noGrp="1"/>
          </p:cNvSpPr>
          <p:nvPr>
            <p:ph type="body" sz="quarter" idx="20" hasCustomPrompt="1"/>
          </p:nvPr>
        </p:nvSpPr>
        <p:spPr>
          <a:xfrm>
            <a:off x="4653419" y="3085259"/>
            <a:ext cx="2876089" cy="29695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7484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73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a 29"/>
          <p:cNvGrpSpPr/>
          <p:nvPr userDrawn="1"/>
        </p:nvGrpSpPr>
        <p:grpSpPr>
          <a:xfrm>
            <a:off x="2051217" y="4562918"/>
            <a:ext cx="10140783" cy="2304607"/>
            <a:chOff x="5272521" y="1329043"/>
            <a:chExt cx="9325981" cy="2119434"/>
          </a:xfrm>
          <a:solidFill>
            <a:srgbClr val="312783"/>
          </a:solidFill>
        </p:grpSpPr>
        <p:sp>
          <p:nvSpPr>
            <p:cNvPr id="31" name="Trójkąt prostokątny 30"/>
            <p:cNvSpPr/>
            <p:nvPr/>
          </p:nvSpPr>
          <p:spPr>
            <a:xfrm flipH="1">
              <a:off x="5272521" y="1329043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32" name="Prostokąt 31"/>
            <p:cNvSpPr/>
            <p:nvPr/>
          </p:nvSpPr>
          <p:spPr>
            <a:xfrm rot="10800000">
              <a:off x="6796776" y="1329043"/>
              <a:ext cx="7801726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37" name="Symbol zastępczy numeru slajdu 5"/>
          <p:cNvSpPr txBox="1">
            <a:spLocks/>
          </p:cNvSpPr>
          <p:nvPr userDrawn="1"/>
        </p:nvSpPr>
        <p:spPr>
          <a:xfrm>
            <a:off x="8610600" y="65046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7" name="Grupa 26"/>
          <p:cNvGrpSpPr/>
          <p:nvPr userDrawn="1"/>
        </p:nvGrpSpPr>
        <p:grpSpPr>
          <a:xfrm>
            <a:off x="0" y="3722259"/>
            <a:ext cx="4876800" cy="2688063"/>
            <a:chOff x="-1" y="2643827"/>
            <a:chExt cx="3845169" cy="2119434"/>
          </a:xfrm>
          <a:solidFill>
            <a:srgbClr val="F7A600"/>
          </a:solidFill>
        </p:grpSpPr>
        <p:sp>
          <p:nvSpPr>
            <p:cNvPr id="28" name="Trójkąt prostokątny 27"/>
            <p:cNvSpPr/>
            <p:nvPr/>
          </p:nvSpPr>
          <p:spPr>
            <a:xfrm rot="10800000" flipH="1">
              <a:off x="2312205" y="2643827"/>
              <a:ext cx="1532963" cy="2119434"/>
            </a:xfrm>
            <a:prstGeom prst="rtTriangle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9" name="Prostokąt 28"/>
            <p:cNvSpPr/>
            <p:nvPr/>
          </p:nvSpPr>
          <p:spPr>
            <a:xfrm>
              <a:off x="-1" y="2643827"/>
              <a:ext cx="2320913" cy="2119434"/>
            </a:xfrm>
            <a:prstGeom prst="rect">
              <a:avLst/>
            </a:prstGeom>
            <a:grpFill/>
            <a:ln w="25400" cap="flat">
              <a:noFill/>
              <a:prstDash val="solid"/>
              <a:round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8" tIns="45718" rIns="45718" bIns="4571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pl-PL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</p:grpSp>
      <p:sp>
        <p:nvSpPr>
          <p:cNvPr id="40" name="Symbol zastępczy tekstu 19"/>
          <p:cNvSpPr>
            <a:spLocks noGrp="1"/>
          </p:cNvSpPr>
          <p:nvPr>
            <p:ph type="body" sz="quarter" idx="13" hasCustomPrompt="1"/>
          </p:nvPr>
        </p:nvSpPr>
        <p:spPr>
          <a:xfrm>
            <a:off x="494534" y="1853730"/>
            <a:ext cx="5502611" cy="17352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1" name="Symbol zastępczy tekstu 19"/>
          <p:cNvSpPr>
            <a:spLocks noGrp="1"/>
          </p:cNvSpPr>
          <p:nvPr>
            <p:ph type="body" sz="quarter" idx="14" hasCustomPrompt="1"/>
          </p:nvPr>
        </p:nvSpPr>
        <p:spPr>
          <a:xfrm>
            <a:off x="4258963" y="5340583"/>
            <a:ext cx="7411210" cy="116405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pl-PL" dirty="0" err="1" smtClean="0"/>
              <a:t>Lorem</a:t>
            </a:r>
            <a:r>
              <a:rPr lang="pl-PL" dirty="0" smtClean="0"/>
              <a:t> </a:t>
            </a:r>
            <a:r>
              <a:rPr lang="pl-PL" dirty="0" err="1" smtClean="0"/>
              <a:t>ipsum</a:t>
            </a:r>
            <a:r>
              <a:rPr lang="pl-PL" dirty="0" smtClean="0"/>
              <a:t> </a:t>
            </a:r>
            <a:r>
              <a:rPr lang="pl-PL" dirty="0" err="1" smtClean="0"/>
              <a:t>dolor</a:t>
            </a:r>
            <a:r>
              <a:rPr lang="pl-PL" dirty="0" smtClean="0"/>
              <a:t> sit </a:t>
            </a:r>
            <a:r>
              <a:rPr lang="pl-PL" dirty="0" err="1" smtClean="0"/>
              <a:t>amet</a:t>
            </a:r>
            <a:r>
              <a:rPr lang="pl-PL" dirty="0" smtClean="0"/>
              <a:t>, </a:t>
            </a:r>
            <a:r>
              <a:rPr lang="pl-PL" dirty="0" err="1" smtClean="0"/>
              <a:t>consectetur</a:t>
            </a:r>
            <a:r>
              <a:rPr lang="pl-PL" dirty="0" smtClean="0"/>
              <a:t> </a:t>
            </a:r>
            <a:r>
              <a:rPr lang="pl-PL" dirty="0" err="1" smtClean="0"/>
              <a:t>adipiscing</a:t>
            </a:r>
            <a:r>
              <a:rPr lang="pl-PL" dirty="0" smtClean="0"/>
              <a:t> elit, </a:t>
            </a:r>
            <a:r>
              <a:rPr lang="pl-PL" dirty="0" err="1" smtClean="0"/>
              <a:t>sed</a:t>
            </a:r>
            <a:r>
              <a:rPr lang="pl-PL" dirty="0" smtClean="0"/>
              <a:t> do </a:t>
            </a:r>
            <a:r>
              <a:rPr lang="pl-PL" dirty="0" err="1" smtClean="0"/>
              <a:t>eiusmod</a:t>
            </a:r>
            <a:r>
              <a:rPr lang="pl-PL" dirty="0" smtClean="0"/>
              <a:t> </a:t>
            </a:r>
            <a:r>
              <a:rPr lang="pl-PL" dirty="0" err="1" smtClean="0"/>
              <a:t>tempor</a:t>
            </a:r>
            <a:r>
              <a:rPr lang="pl-PL" dirty="0" smtClean="0"/>
              <a:t> </a:t>
            </a:r>
            <a:r>
              <a:rPr lang="pl-PL" dirty="0" err="1" smtClean="0"/>
              <a:t>incididunt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labore</a:t>
            </a:r>
            <a:r>
              <a:rPr lang="pl-PL" dirty="0" smtClean="0"/>
              <a:t> et </a:t>
            </a:r>
            <a:r>
              <a:rPr lang="pl-PL" dirty="0" err="1" smtClean="0"/>
              <a:t>dolore</a:t>
            </a:r>
            <a:r>
              <a:rPr lang="pl-PL" dirty="0" smtClean="0"/>
              <a:t> </a:t>
            </a:r>
            <a:r>
              <a:rPr lang="pl-PL" dirty="0" err="1" smtClean="0"/>
              <a:t>magna</a:t>
            </a:r>
            <a:r>
              <a:rPr lang="pl-PL" dirty="0" smtClean="0"/>
              <a:t> </a:t>
            </a:r>
            <a:r>
              <a:rPr lang="pl-PL" dirty="0" err="1" smtClean="0"/>
              <a:t>aliqua</a:t>
            </a:r>
            <a:r>
              <a:rPr lang="pl-PL" dirty="0" smtClean="0"/>
              <a:t>.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enim</a:t>
            </a:r>
            <a:r>
              <a:rPr lang="pl-PL" dirty="0" smtClean="0"/>
              <a:t> ad </a:t>
            </a:r>
            <a:r>
              <a:rPr lang="pl-PL" dirty="0" err="1" smtClean="0"/>
              <a:t>minim</a:t>
            </a:r>
            <a:r>
              <a:rPr lang="pl-PL" dirty="0" smtClean="0"/>
              <a:t> </a:t>
            </a:r>
            <a:r>
              <a:rPr lang="pl-PL" dirty="0" err="1" smtClean="0"/>
              <a:t>veniam</a:t>
            </a:r>
            <a:r>
              <a:rPr lang="pl-PL" dirty="0" smtClean="0"/>
              <a:t>, </a:t>
            </a:r>
            <a:r>
              <a:rPr lang="pl-PL" dirty="0" err="1" smtClean="0"/>
              <a:t>quis</a:t>
            </a:r>
            <a:r>
              <a:rPr lang="pl-PL" dirty="0" smtClean="0"/>
              <a:t> </a:t>
            </a:r>
            <a:r>
              <a:rPr lang="pl-PL" dirty="0" err="1" smtClean="0"/>
              <a:t>nostrud</a:t>
            </a:r>
            <a:r>
              <a:rPr lang="pl-PL" dirty="0" smtClean="0"/>
              <a:t> </a:t>
            </a:r>
            <a:r>
              <a:rPr lang="pl-PL" dirty="0" err="1" smtClean="0"/>
              <a:t>exercitation</a:t>
            </a:r>
            <a:r>
              <a:rPr lang="pl-PL" dirty="0" smtClean="0"/>
              <a:t> </a:t>
            </a:r>
            <a:r>
              <a:rPr lang="pl-PL" dirty="0" err="1" smtClean="0"/>
              <a:t>ullamco</a:t>
            </a:r>
            <a:r>
              <a:rPr lang="pl-PL" dirty="0" smtClean="0"/>
              <a:t> </a:t>
            </a:r>
            <a:r>
              <a:rPr lang="pl-PL" dirty="0" err="1" smtClean="0"/>
              <a:t>laboris</a:t>
            </a:r>
            <a:r>
              <a:rPr lang="pl-PL" dirty="0" smtClean="0"/>
              <a:t> </a:t>
            </a:r>
            <a:r>
              <a:rPr lang="pl-PL" dirty="0" err="1" smtClean="0"/>
              <a:t>nisi</a:t>
            </a:r>
            <a:r>
              <a:rPr lang="pl-PL" dirty="0" smtClean="0"/>
              <a:t> </a:t>
            </a:r>
            <a:r>
              <a:rPr lang="pl-PL" dirty="0" err="1" smtClean="0"/>
              <a:t>ut</a:t>
            </a:r>
            <a:r>
              <a:rPr lang="pl-PL" dirty="0" smtClean="0"/>
              <a:t> </a:t>
            </a:r>
            <a:r>
              <a:rPr lang="pl-PL" dirty="0" err="1" smtClean="0"/>
              <a:t>aliquip</a:t>
            </a:r>
            <a:r>
              <a:rPr lang="pl-PL" dirty="0" smtClean="0"/>
              <a:t> ex </a:t>
            </a:r>
            <a:r>
              <a:rPr lang="pl-PL" dirty="0" err="1" smtClean="0"/>
              <a:t>ea</a:t>
            </a:r>
            <a:r>
              <a:rPr lang="pl-PL" dirty="0" smtClean="0"/>
              <a:t> </a:t>
            </a:r>
            <a:r>
              <a:rPr lang="pl-PL" dirty="0" err="1" smtClean="0"/>
              <a:t>commodo</a:t>
            </a:r>
            <a:r>
              <a:rPr lang="pl-PL" dirty="0" smtClean="0"/>
              <a:t> </a:t>
            </a:r>
            <a:r>
              <a:rPr lang="pl-PL" dirty="0" err="1" smtClean="0"/>
              <a:t>consequat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sz="quarter" idx="16"/>
          </p:nvPr>
        </p:nvSpPr>
        <p:spPr>
          <a:xfrm>
            <a:off x="6534228" y="0"/>
            <a:ext cx="5657771" cy="5395913"/>
          </a:xfrm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1873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9381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4251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DE85A-1CF9-47ED-B975-954F739C7F1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65514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650" r:id="rId2"/>
    <p:sldLayoutId id="2147483732" r:id="rId3"/>
    <p:sldLayoutId id="2147483651" r:id="rId4"/>
    <p:sldLayoutId id="2147483652" r:id="rId5"/>
    <p:sldLayoutId id="2147483741" r:id="rId6"/>
    <p:sldLayoutId id="2147483768" r:id="rId7"/>
    <p:sldLayoutId id="2147483654" r:id="rId8"/>
    <p:sldLayoutId id="2147483655" r:id="rId9"/>
    <p:sldLayoutId id="2147483656" r:id="rId10"/>
    <p:sldLayoutId id="2147483729" r:id="rId11"/>
    <p:sldLayoutId id="214748376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9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7A60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7A60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quote.org/wiki/Niels_Boh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quote.org/wiki/Charles_Kettering" TargetMode="External"/><Relationship Id="rId5" Type="http://schemas.openxmlformats.org/officeDocument/2006/relationships/hyperlink" Target="https://pl.wikiquote.org/wiki/Urszula_Zybura" TargetMode="External"/><Relationship Id="rId4" Type="http://schemas.openxmlformats.org/officeDocument/2006/relationships/hyperlink" Target="https://pl.wikiquote.org/wiki/Julian_Tuwi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>
          <a:xfrm>
            <a:off x="3980874" y="2272463"/>
            <a:ext cx="8211126" cy="2188701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4800" dirty="0" smtClean="0"/>
              <a:t>Szpitale „marszałkowskie”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sz="4800" dirty="0" smtClean="0"/>
              <a:t>w danych NFZ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l-PL" b="0" dirty="0" smtClean="0"/>
              <a:t>sytuacja bieżącą i nie tylko</a:t>
            </a:r>
            <a:endParaRPr lang="pl-PL" sz="3200" dirty="0"/>
          </a:p>
        </p:txBody>
      </p:sp>
      <p:sp>
        <p:nvSpPr>
          <p:cNvPr id="3" name="Symbol zastępczy tekstu 1"/>
          <p:cNvSpPr txBox="1">
            <a:spLocks/>
          </p:cNvSpPr>
          <p:nvPr/>
        </p:nvSpPr>
        <p:spPr>
          <a:xfrm>
            <a:off x="-1" y="5178172"/>
            <a:ext cx="2437885" cy="8686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7A600"/>
              </a:buClr>
              <a:buFont typeface="Wingdings" panose="05000000000000000000" pitchFamily="2" charset="2"/>
              <a:buNone/>
              <a:defRPr sz="3600" b="1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7A60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2000" b="0" dirty="0" smtClean="0">
                <a:solidFill>
                  <a:schemeClr val="tx1"/>
                </a:solidFill>
              </a:rPr>
              <a:t>Filip Nowak</a:t>
            </a:r>
          </a:p>
          <a:p>
            <a:pPr algn="ctr"/>
            <a:r>
              <a:rPr lang="pl-PL" sz="2000" b="0" dirty="0" smtClean="0">
                <a:solidFill>
                  <a:schemeClr val="tx1"/>
                </a:solidFill>
              </a:rPr>
              <a:t>Jakuszyce</a:t>
            </a:r>
          </a:p>
          <a:p>
            <a:pPr algn="ctr"/>
            <a:r>
              <a:rPr lang="pl-PL" sz="2000" b="0" dirty="0" smtClean="0">
                <a:solidFill>
                  <a:schemeClr val="tx1"/>
                </a:solidFill>
              </a:rPr>
              <a:t>4-5.12.2023</a:t>
            </a:r>
          </a:p>
        </p:txBody>
      </p:sp>
      <p:pic>
        <p:nvPicPr>
          <p:cNvPr id="5" name="Obraz 4" descr="Resilient MD: How can surgeons promote learner/patient safety threefold?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10731" cy="2268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10730" y="0"/>
            <a:ext cx="4500761" cy="2272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Les patients inconscients peuvent `` parler '' à l'interface cerveau ...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928" y="4493796"/>
            <a:ext cx="3105614" cy="2395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Teleporada lekarska, a nie test, zakończy kwarantannę"/>
          <p:cNvPicPr>
            <a:picLocks noChangeAspect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219" y="4461164"/>
            <a:ext cx="3030781" cy="2369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0542" y="4502505"/>
            <a:ext cx="3470677" cy="2380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660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2436344" y="1673628"/>
            <a:ext cx="2155324" cy="416467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Ryczałt 2022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1186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800" dirty="0"/>
              <a:t>Ryczałt na 2024 - Przypadek </a:t>
            </a:r>
            <a:r>
              <a:rPr lang="pl-PL" sz="4800" dirty="0" smtClean="0"/>
              <a:t>II</a:t>
            </a:r>
            <a:endParaRPr lang="pl-PL" sz="4800" dirty="0"/>
          </a:p>
        </p:txBody>
      </p:sp>
      <p:sp>
        <p:nvSpPr>
          <p:cNvPr id="3" name="Prostokąt 2"/>
          <p:cNvSpPr/>
          <p:nvPr/>
        </p:nvSpPr>
        <p:spPr>
          <a:xfrm>
            <a:off x="2436343" y="2389239"/>
            <a:ext cx="2155324" cy="34490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Wykonanie ryczałtu 2022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115634" y="2389239"/>
            <a:ext cx="2155324" cy="3449066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Ryczałt 2023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5115633" y="1693294"/>
            <a:ext cx="2155324" cy="69594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sz="1600" dirty="0" smtClean="0"/>
              <a:t>Dod. Wyr. §3B OWU</a:t>
            </a:r>
            <a:endParaRPr lang="pl-PL" sz="1600" dirty="0"/>
          </a:p>
        </p:txBody>
      </p:sp>
      <p:sp>
        <p:nvSpPr>
          <p:cNvPr id="22" name="Prostokąt 21"/>
          <p:cNvSpPr/>
          <p:nvPr/>
        </p:nvSpPr>
        <p:spPr>
          <a:xfrm>
            <a:off x="7794922" y="2873612"/>
            <a:ext cx="2155324" cy="2964692"/>
          </a:xfrm>
          <a:prstGeom prst="rect">
            <a:avLst/>
          </a:prstGeom>
          <a:noFill/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Ryczałt 2024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115631" y="2876204"/>
            <a:ext cx="2155324" cy="29621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Wykonanie ryczałtu 2023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794922" y="1673628"/>
            <a:ext cx="2155324" cy="715610"/>
          </a:xfrm>
          <a:prstGeom prst="rect">
            <a:avLst/>
          </a:prstGeom>
          <a:solidFill>
            <a:schemeClr val="bg2">
              <a:lumMod val="9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cxnSp>
        <p:nvCxnSpPr>
          <p:cNvPr id="19" name="Łącznik prosty 18"/>
          <p:cNvCxnSpPr/>
          <p:nvPr/>
        </p:nvCxnSpPr>
        <p:spPr>
          <a:xfrm>
            <a:off x="327935" y="2379324"/>
            <a:ext cx="11046541" cy="6611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6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8" grpId="0" animBg="1"/>
      <p:bldP spid="21" grpId="0" animBg="1"/>
      <p:bldP spid="22" grpId="0" animBg="1"/>
      <p:bldP spid="1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327935" y="2379324"/>
            <a:ext cx="11046541" cy="6611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2436344" y="1673628"/>
            <a:ext cx="2155324" cy="416467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Ryczałt 2022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1186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800" dirty="0"/>
              <a:t>Ryczałt na 2024 - Przypadek </a:t>
            </a:r>
            <a:r>
              <a:rPr lang="pl-PL" sz="4800" dirty="0" smtClean="0"/>
              <a:t>III</a:t>
            </a:r>
            <a:endParaRPr lang="pl-PL" sz="4800" dirty="0"/>
          </a:p>
        </p:txBody>
      </p:sp>
      <p:sp>
        <p:nvSpPr>
          <p:cNvPr id="3" name="Prostokąt 2"/>
          <p:cNvSpPr/>
          <p:nvPr/>
        </p:nvSpPr>
        <p:spPr>
          <a:xfrm>
            <a:off x="2436343" y="2389239"/>
            <a:ext cx="2155324" cy="34490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Wykonanie ryczałtu 2022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115634" y="2389239"/>
            <a:ext cx="2155324" cy="3449066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Ryczałt 2023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5115633" y="1693294"/>
            <a:ext cx="2155324" cy="69594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sz="1600" b="1" dirty="0" smtClean="0"/>
              <a:t>Dod. Wyr. §3B OWU</a:t>
            </a:r>
            <a:endParaRPr lang="pl-PL" sz="1600" b="1" dirty="0"/>
          </a:p>
        </p:txBody>
      </p:sp>
      <p:sp>
        <p:nvSpPr>
          <p:cNvPr id="22" name="Prostokąt 21"/>
          <p:cNvSpPr/>
          <p:nvPr/>
        </p:nvSpPr>
        <p:spPr>
          <a:xfrm>
            <a:off x="7794922" y="1838131"/>
            <a:ext cx="2155324" cy="4000174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Ryczałt 2024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115631" y="2359738"/>
            <a:ext cx="2155324" cy="34785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Wykonanie ryczałtu 2023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7900469" y="1847995"/>
            <a:ext cx="1944230" cy="541243"/>
          </a:xfrm>
          <a:prstGeom prst="rect">
            <a:avLst/>
          </a:prstGeom>
          <a:pattFill prst="dk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>
                <a:solidFill>
                  <a:schemeClr val="accent1">
                    <a:lumMod val="75000"/>
                  </a:schemeClr>
                </a:solidFill>
              </a:rPr>
              <a:t>Z niewykonań innych szpitali</a:t>
            </a:r>
            <a:endParaRPr lang="pl-PL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115631" y="1109894"/>
            <a:ext cx="2155324" cy="56864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Wykonanie ryczałtu 2023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5115631" y="1708041"/>
            <a:ext cx="2155324" cy="68119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Wykonanie §3B OWU</a:t>
            </a:r>
            <a:endParaRPr lang="pl-PL" sz="1600" b="1" dirty="0"/>
          </a:p>
        </p:txBody>
      </p:sp>
    </p:spTree>
    <p:extLst>
      <p:ext uri="{BB962C8B-B14F-4D97-AF65-F5344CB8AC3E}">
        <p14:creationId xmlns:p14="http://schemas.microsoft.com/office/powerpoint/2010/main" val="266683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8" grpId="0" animBg="1"/>
      <p:bldP spid="21" grpId="0" animBg="1"/>
      <p:bldP spid="22" grpId="0" animBg="1"/>
      <p:bldP spid="14" grpId="0" animBg="1"/>
      <p:bldP spid="17" grpId="0" animBg="1"/>
      <p:bldP spid="20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y 12"/>
          <p:cNvCxnSpPr/>
          <p:nvPr/>
        </p:nvCxnSpPr>
        <p:spPr>
          <a:xfrm>
            <a:off x="232140" y="1680238"/>
            <a:ext cx="11046541" cy="6611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1186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800" dirty="0"/>
              <a:t>Ryczałt na 2024 - Przypadek </a:t>
            </a:r>
            <a:r>
              <a:rPr lang="pl-PL" sz="4800" dirty="0" smtClean="0"/>
              <a:t>IV</a:t>
            </a:r>
            <a:endParaRPr lang="pl-PL" sz="4800" dirty="0"/>
          </a:p>
        </p:txBody>
      </p:sp>
      <p:sp>
        <p:nvSpPr>
          <p:cNvPr id="12" name="Prostokąt 11"/>
          <p:cNvSpPr/>
          <p:nvPr/>
        </p:nvSpPr>
        <p:spPr>
          <a:xfrm>
            <a:off x="2436344" y="1680238"/>
            <a:ext cx="2155324" cy="416467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Ryczałt 2022</a:t>
            </a:r>
          </a:p>
        </p:txBody>
      </p:sp>
      <p:sp>
        <p:nvSpPr>
          <p:cNvPr id="18" name="Prostokąt 17"/>
          <p:cNvSpPr/>
          <p:nvPr/>
        </p:nvSpPr>
        <p:spPr>
          <a:xfrm>
            <a:off x="5115634" y="1673628"/>
            <a:ext cx="2155324" cy="416467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1"/>
          <a:lstStyle/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Ryczałt 2023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2" name="Prostokąt 21"/>
          <p:cNvSpPr/>
          <p:nvPr/>
        </p:nvSpPr>
        <p:spPr>
          <a:xfrm>
            <a:off x="7794922" y="1236493"/>
            <a:ext cx="2155324" cy="4601811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Ryczałt 2024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115634" y="940526"/>
            <a:ext cx="2155324" cy="487991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Wykonanie ryczałtu 2023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36344" y="1686850"/>
            <a:ext cx="2155324" cy="41580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Wykonanie ryczałtu 2022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7899017" y="1240220"/>
            <a:ext cx="1944230" cy="416459"/>
          </a:xfrm>
          <a:prstGeom prst="rect">
            <a:avLst/>
          </a:prstGeom>
          <a:pattFill prst="dk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</a:rPr>
              <a:t>Z niewykonań </a:t>
            </a:r>
            <a:br>
              <a:rPr lang="pl-PL" sz="1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1400" b="1" dirty="0" smtClean="0">
                <a:solidFill>
                  <a:schemeClr val="accent1">
                    <a:lumMod val="75000"/>
                  </a:schemeClr>
                </a:solidFill>
              </a:rPr>
              <a:t>innych szpitali</a:t>
            </a:r>
            <a:endParaRPr lang="pl-PL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62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2" grpId="0" animBg="1"/>
      <p:bldP spid="14" grpId="0" animBg="1"/>
      <p:bldP spid="3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0" y="2102338"/>
            <a:ext cx="12191999" cy="3970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261258" y="692331"/>
            <a:ext cx="11698840" cy="6165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/>
              <a:t>R</a:t>
            </a:r>
            <a:r>
              <a:rPr lang="pl-PL" sz="3600" dirty="0" smtClean="0"/>
              <a:t>ozporządzenie Ministra Zdrowia z dnia … 2023 r. zmieniające rozporządzenie w sprawie sposobu ustalania ryczałtu (…)</a:t>
            </a:r>
          </a:p>
          <a:p>
            <a:pPr marL="0" indent="0">
              <a:buNone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„§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3b. Przy ustalaniu ryczałtu na okres planowania rozpoczynający się z dniem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stycznia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r. skorygowana liczba jednostek sprawozdawczych, która była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obliczona dla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świadczeniodawcy l, na okres obliczeniowy,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 podstawie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wzoru określonego w §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ust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 pkt 2, </a:t>
            </a:r>
            <a:r>
              <a:rPr lang="pl-PL" b="1" dirty="0">
                <a:ln w="952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jest zwiększana o liczbę jednostek sprawozdawczych odpowiadających </a:t>
            </a:r>
            <a:r>
              <a:rPr lang="pl-PL" b="1" dirty="0" smtClean="0">
                <a:ln w="952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sumie kwot </a:t>
            </a:r>
            <a:r>
              <a:rPr lang="pl-PL" b="1" dirty="0">
                <a:ln w="952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wypłaconych świadczeniodawcom jako dodatki do ryczałtu za okres </a:t>
            </a:r>
            <a:r>
              <a:rPr lang="pl-PL" b="1" dirty="0" smtClean="0">
                <a:ln w="952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rozliczeniowy obejmujący </a:t>
            </a:r>
            <a:r>
              <a:rPr lang="pl-PL" b="1" dirty="0">
                <a:ln w="9525">
                  <a:solidFill>
                    <a:schemeClr val="tx1"/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2023 r.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zgodnie z przepisami wydanymi na podstawie art. 137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 ustawy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uwzględnieniem ceny jednostki sprawozdawczej obowiązującej 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okresie obliczeniowym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574767"/>
          </a:xfrm>
          <a:solidFill>
            <a:srgbClr val="F7A600"/>
          </a:solidFill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I co dalej - </a:t>
            </a:r>
            <a:r>
              <a:rPr lang="pl-PL" sz="4000" dirty="0" smtClean="0"/>
              <a:t>zmiany legislacyjne (przesłane do ogłoszenia)</a:t>
            </a:r>
            <a:endParaRPr lang="pl-PL" sz="32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98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0" y="4662155"/>
            <a:ext cx="12191999" cy="17742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4"/>
          <p:cNvSpPr/>
          <p:nvPr/>
        </p:nvSpPr>
        <p:spPr>
          <a:xfrm>
            <a:off x="14678" y="2444932"/>
            <a:ext cx="12191999" cy="19694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261258" y="692331"/>
            <a:ext cx="11698840" cy="61656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3600" dirty="0"/>
              <a:t>R</a:t>
            </a:r>
            <a:r>
              <a:rPr lang="pl-PL" sz="3600" dirty="0" smtClean="0"/>
              <a:t>ozporządzenie Ministra Zdrowia z dnia … 2023 r</a:t>
            </a:r>
            <a:r>
              <a:rPr lang="pl-PL" sz="3600" dirty="0"/>
              <a:t>. w sprawie zmiany rozporządzenia zmieniającego rozporządzenie w sprawie </a:t>
            </a:r>
            <a:r>
              <a:rPr lang="pl-PL" sz="3600" dirty="0" smtClean="0"/>
              <a:t>ogólnych warunków umów (…)</a:t>
            </a:r>
          </a:p>
          <a:p>
            <a:pPr marL="0" indent="0">
              <a:buNone/>
            </a:pPr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rozporządzeniu Ministra Zdrowia z dnia 4 września 2020 r.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zmieniającym rozporządzenie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ogólnych warunków umów o udzielanie świadczeń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opieki zdrowotnej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(Dz. U. poz. 1548, z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późn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zm.3)) w § 2 w ust. 4 wyrazy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grudnia 2023 r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zastępuje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wyrazami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„31 grudnia 2024 r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Rozliczenie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środków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wypłaconych w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formie tzw. „1/12” będzie mogło nastąpić w kolejnych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okresach rozliczeniowych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następujących po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31.12.2023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Rozliczanie będzie mogło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nastąpić również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kolejnych umów zawartych przez danego świadczeniodawcę z Funduszem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 tylko w ramach umowy, z którą wiązało się wypłacanie zaliczek.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Maksymalny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 przedłużenia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rozliczania pobranych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zaliczek został ustalony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31.12.2024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574767"/>
          </a:xfrm>
          <a:solidFill>
            <a:srgbClr val="F7A600"/>
          </a:solidFill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I co dalej - </a:t>
            </a:r>
            <a:r>
              <a:rPr lang="pl-PL" sz="4000" dirty="0" smtClean="0"/>
              <a:t>zmiany legislacyjne (przesłane do ogłoszenia)</a:t>
            </a:r>
            <a:endParaRPr lang="pl-PL" sz="32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01965"/>
          </a:xfrm>
          <a:solidFill>
            <a:schemeClr val="accent5"/>
          </a:solidFill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Znieczulenia do porodu – gdzie „marszałkowskie”?</a:t>
            </a:r>
            <a:endParaRPr lang="pl-PL" sz="4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>
          <a:xfrm>
            <a:off x="8610600" y="6354650"/>
            <a:ext cx="2743200" cy="365125"/>
          </a:xfrm>
        </p:spPr>
        <p:txBody>
          <a:bodyPr/>
          <a:lstStyle/>
          <a:p>
            <a:fld id="{A82DE85A-1CF9-47ED-B975-954F739C7F1B}" type="slidenum">
              <a:rPr lang="pl-PL" smtClean="0"/>
              <a:pPr/>
              <a:t>15</a:t>
            </a:fld>
            <a:endParaRPr lang="pl-PL" dirty="0"/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517360896"/>
              </p:ext>
            </p:extLst>
          </p:nvPr>
        </p:nvGraphicFramePr>
        <p:xfrm>
          <a:off x="514643" y="784980"/>
          <a:ext cx="5581357" cy="564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/>
          <p:cNvGraphicFramePr/>
          <p:nvPr>
            <p:extLst>
              <p:ext uri="{D42A27DB-BD31-4B8C-83A1-F6EECF244321}">
                <p14:modId xmlns:p14="http://schemas.microsoft.com/office/powerpoint/2010/main" val="5328036"/>
              </p:ext>
            </p:extLst>
          </p:nvPr>
        </p:nvGraphicFramePr>
        <p:xfrm>
          <a:off x="6096000" y="784980"/>
          <a:ext cx="5581357" cy="564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973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214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pl-PL" sz="5400" dirty="0"/>
              <a:t>Chirurgia robotowa </a:t>
            </a:r>
            <a:r>
              <a:rPr lang="pl-PL" sz="5400" dirty="0" smtClean="0"/>
              <a:t>na NFZ w liczbach</a:t>
            </a:r>
            <a:endParaRPr lang="pl-PL" sz="5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16</a:t>
            </a:fld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2" t="480" r="39668" b="-480"/>
          <a:stretch/>
        </p:blipFill>
        <p:spPr>
          <a:xfrm>
            <a:off x="8610601" y="1199435"/>
            <a:ext cx="3581400" cy="5192182"/>
          </a:xfrm>
        </p:spPr>
      </p:pic>
      <p:sp>
        <p:nvSpPr>
          <p:cNvPr id="8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199252" y="1199435"/>
            <a:ext cx="8198514" cy="3572262"/>
          </a:xfrm>
        </p:spPr>
        <p:txBody>
          <a:bodyPr>
            <a:noAutofit/>
          </a:bodyPr>
          <a:lstStyle/>
          <a:p>
            <a:pPr algn="ctr"/>
            <a:r>
              <a:rPr lang="pl-PL" sz="4800" dirty="0"/>
              <a:t>R</a:t>
            </a:r>
            <a:r>
              <a:rPr lang="pl-PL" sz="4800" dirty="0" smtClean="0"/>
              <a:t>ealizatorzy 2022 </a:t>
            </a:r>
            <a:r>
              <a:rPr lang="pl-PL" sz="4800" dirty="0"/>
              <a:t>r</a:t>
            </a:r>
            <a:r>
              <a:rPr lang="pl-PL" sz="4800" dirty="0" smtClean="0"/>
              <a:t>. (od IV)</a:t>
            </a:r>
            <a:endParaRPr lang="pl-PL" sz="4800" dirty="0"/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pl-PL" sz="4800" b="1" dirty="0"/>
              <a:t>27 </a:t>
            </a:r>
            <a:endParaRPr lang="pl-PL" sz="4800" b="1" dirty="0" smtClean="0"/>
          </a:p>
          <a:p>
            <a:pPr algn="ctr"/>
            <a:r>
              <a:rPr lang="pl-PL" sz="4800" dirty="0" smtClean="0"/>
              <a:t>Realizatorzy 2023 r. (do VI)</a:t>
            </a:r>
          </a:p>
          <a:p>
            <a:pPr marL="685800" indent="-685800" algn="ctr">
              <a:buFont typeface="Arial" panose="020B0604020202020204" pitchFamily="34" charset="0"/>
              <a:buChar char="•"/>
            </a:pPr>
            <a:r>
              <a:rPr lang="pl-PL" sz="4800" b="1" dirty="0" smtClean="0"/>
              <a:t>33 </a:t>
            </a:r>
            <a:r>
              <a:rPr lang="pl-PL" sz="4000" dirty="0" smtClean="0"/>
              <a:t>(+6)</a:t>
            </a:r>
            <a:endParaRPr lang="pl-PL" sz="4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l-PL" sz="4400" b="1" dirty="0"/>
          </a:p>
        </p:txBody>
      </p:sp>
      <p:sp>
        <p:nvSpPr>
          <p:cNvPr id="2" name="Prostokąt 1"/>
          <p:cNvSpPr/>
          <p:nvPr/>
        </p:nvSpPr>
        <p:spPr>
          <a:xfrm>
            <a:off x="2618509" y="4717908"/>
            <a:ext cx="59920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2800" dirty="0" smtClean="0">
                <a:solidFill>
                  <a:schemeClr val="bg1"/>
                </a:solidFill>
              </a:rPr>
              <a:t>Wg </a:t>
            </a:r>
            <a:r>
              <a:rPr lang="pl-PL" sz="2800" b="1" dirty="0" smtClean="0">
                <a:solidFill>
                  <a:schemeClr val="bg1"/>
                </a:solidFill>
              </a:rPr>
              <a:t>OSR</a:t>
            </a:r>
            <a:r>
              <a:rPr lang="pl-PL" sz="2800" dirty="0" smtClean="0">
                <a:solidFill>
                  <a:schemeClr val="bg1"/>
                </a:solidFill>
              </a:rPr>
              <a:t> </a:t>
            </a:r>
            <a:r>
              <a:rPr lang="pl-PL" sz="2400" dirty="0" smtClean="0">
                <a:solidFill>
                  <a:schemeClr val="bg1"/>
                </a:solidFill>
              </a:rPr>
              <a:t>do rozporządzenia MZ:</a:t>
            </a:r>
          </a:p>
          <a:p>
            <a:pPr algn="r"/>
            <a:r>
              <a:rPr lang="pl-PL" sz="2400" dirty="0" smtClean="0">
                <a:solidFill>
                  <a:schemeClr val="bg1"/>
                </a:solidFill>
              </a:rPr>
              <a:t>„w </a:t>
            </a:r>
            <a:r>
              <a:rPr lang="pl-PL" sz="2400" dirty="0">
                <a:solidFill>
                  <a:schemeClr val="bg1"/>
                </a:solidFill>
              </a:rPr>
              <a:t>okresie </a:t>
            </a:r>
            <a:r>
              <a:rPr lang="pl-PL" sz="2400" dirty="0" smtClean="0">
                <a:solidFill>
                  <a:schemeClr val="bg1"/>
                </a:solidFill>
              </a:rPr>
              <a:t>dostosow. </a:t>
            </a:r>
            <a:r>
              <a:rPr lang="pl-PL" sz="2400" dirty="0">
                <a:solidFill>
                  <a:schemeClr val="bg1"/>
                </a:solidFill>
              </a:rPr>
              <a:t>świadczenie 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r"/>
            <a:r>
              <a:rPr lang="pl-PL" sz="2400" dirty="0" smtClean="0">
                <a:solidFill>
                  <a:schemeClr val="bg1"/>
                </a:solidFill>
              </a:rPr>
              <a:t>będzie </a:t>
            </a:r>
            <a:r>
              <a:rPr lang="pl-PL" sz="2400" dirty="0">
                <a:solidFill>
                  <a:schemeClr val="bg1"/>
                </a:solidFill>
              </a:rPr>
              <a:t>realizowało </a:t>
            </a:r>
            <a:r>
              <a:rPr lang="pl-PL" sz="2400" dirty="0" smtClean="0">
                <a:solidFill>
                  <a:schemeClr val="bg1"/>
                </a:solidFill>
              </a:rPr>
              <a:t>ok </a:t>
            </a:r>
            <a:r>
              <a:rPr lang="pl-PL" sz="2800" b="1" dirty="0">
                <a:solidFill>
                  <a:schemeClr val="bg1"/>
                </a:solidFill>
              </a:rPr>
              <a:t>7 ośrodków</a:t>
            </a:r>
            <a:r>
              <a:rPr lang="pl-PL" sz="2400" dirty="0">
                <a:solidFill>
                  <a:schemeClr val="bg1"/>
                </a:solidFill>
              </a:rPr>
              <a:t>, </a:t>
            </a:r>
            <a:endParaRPr lang="pl-PL" sz="2400" dirty="0" smtClean="0">
              <a:solidFill>
                <a:schemeClr val="bg1"/>
              </a:solidFill>
            </a:endParaRPr>
          </a:p>
          <a:p>
            <a:pPr algn="r"/>
            <a:r>
              <a:rPr lang="pl-PL" sz="2400" dirty="0" smtClean="0">
                <a:solidFill>
                  <a:schemeClr val="bg1"/>
                </a:solidFill>
              </a:rPr>
              <a:t>a </a:t>
            </a:r>
            <a:r>
              <a:rPr lang="pl-PL" sz="2400" dirty="0">
                <a:solidFill>
                  <a:schemeClr val="bg1"/>
                </a:solidFill>
              </a:rPr>
              <a:t>od trzeciego roku funkcjonowania świadczenia </a:t>
            </a:r>
            <a:r>
              <a:rPr lang="pl-PL" sz="2400" dirty="0" smtClean="0">
                <a:solidFill>
                  <a:schemeClr val="bg1"/>
                </a:solidFill>
              </a:rPr>
              <a:t>gwarant. około </a:t>
            </a:r>
            <a:r>
              <a:rPr lang="pl-PL" sz="2800" b="1" dirty="0">
                <a:solidFill>
                  <a:schemeClr val="bg1"/>
                </a:solidFill>
              </a:rPr>
              <a:t>14 </a:t>
            </a:r>
            <a:r>
              <a:rPr lang="pl-PL" sz="2800" b="1" dirty="0" smtClean="0">
                <a:solidFill>
                  <a:schemeClr val="bg1"/>
                </a:solidFill>
              </a:rPr>
              <a:t>ośrodków</a:t>
            </a:r>
            <a:r>
              <a:rPr lang="pl-PL" sz="2400" dirty="0" smtClean="0">
                <a:solidFill>
                  <a:schemeClr val="bg1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1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214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pl-PL" sz="5400" dirty="0"/>
              <a:t>Chirurgia robotowa </a:t>
            </a:r>
            <a:r>
              <a:rPr lang="pl-PL" sz="5400" dirty="0" smtClean="0"/>
              <a:t>na NFZ w liczbach</a:t>
            </a:r>
            <a:endParaRPr lang="pl-PL" sz="5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17</a:t>
            </a:fld>
            <a:endParaRPr lang="pl-PL" dirty="0"/>
          </a:p>
        </p:txBody>
      </p:sp>
      <p:sp>
        <p:nvSpPr>
          <p:cNvPr id="8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199252" y="1199434"/>
            <a:ext cx="8198514" cy="3435627"/>
          </a:xfrm>
        </p:spPr>
        <p:txBody>
          <a:bodyPr>
            <a:noAutofit/>
          </a:bodyPr>
          <a:lstStyle/>
          <a:p>
            <a:pPr algn="ctr"/>
            <a:r>
              <a:rPr lang="pl-PL" sz="5400" b="1" dirty="0"/>
              <a:t>Koszt świadczenia</a:t>
            </a:r>
          </a:p>
          <a:p>
            <a:pPr algn="ctr"/>
            <a:r>
              <a:rPr lang="pl-PL" sz="5400" dirty="0"/>
              <a:t>32 </a:t>
            </a:r>
            <a:r>
              <a:rPr lang="pl-PL" sz="5400" dirty="0" smtClean="0"/>
              <a:t>144 </a:t>
            </a:r>
            <a:r>
              <a:rPr lang="pl-PL" sz="5400" dirty="0"/>
              <a:t>zł </a:t>
            </a:r>
          </a:p>
          <a:p>
            <a:pPr algn="ctr"/>
            <a:r>
              <a:rPr lang="pl-PL" sz="4000" dirty="0"/>
              <a:t>(19 842 wartość punktowa – hospitalizacja) x 1,62 zł (cena za punkt)</a:t>
            </a:r>
            <a:endParaRPr lang="pl-PL" sz="4800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l-PL" sz="4400" b="1" dirty="0"/>
          </a:p>
        </p:txBody>
      </p:sp>
      <p:pic>
        <p:nvPicPr>
          <p:cNvPr id="6" name="Symbol zastępczy obrazu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8" r="27098"/>
          <a:stretch>
            <a:fillRect/>
          </a:stretch>
        </p:blipFill>
        <p:spPr>
          <a:xfrm>
            <a:off x="8492359" y="1199434"/>
            <a:ext cx="3535189" cy="5125189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4025463" y="4846026"/>
            <a:ext cx="4466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Zabieg laparoskopowy:</a:t>
            </a:r>
          </a:p>
          <a:p>
            <a:r>
              <a:rPr lang="pl-PL" sz="2800" dirty="0">
                <a:solidFill>
                  <a:schemeClr val="bg1"/>
                </a:solidFill>
              </a:rPr>
              <a:t>21 </a:t>
            </a:r>
            <a:r>
              <a:rPr lang="pl-PL" sz="2800" dirty="0" smtClean="0">
                <a:solidFill>
                  <a:schemeClr val="bg1"/>
                </a:solidFill>
              </a:rPr>
              <a:t>810 zł - 13 </a:t>
            </a:r>
            <a:r>
              <a:rPr lang="pl-PL" sz="2800" dirty="0">
                <a:solidFill>
                  <a:schemeClr val="bg1"/>
                </a:solidFill>
              </a:rPr>
              <a:t>463 </a:t>
            </a:r>
            <a:r>
              <a:rPr lang="pl-PL" sz="2800" dirty="0" smtClean="0">
                <a:solidFill>
                  <a:schemeClr val="bg1"/>
                </a:solidFill>
              </a:rPr>
              <a:t>wartość punktowa – hospitalizacja x 1,62 zł (cena za punkt)</a:t>
            </a:r>
          </a:p>
        </p:txBody>
      </p:sp>
    </p:spTree>
    <p:extLst>
      <p:ext uri="{BB962C8B-B14F-4D97-AF65-F5344CB8AC3E}">
        <p14:creationId xmlns:p14="http://schemas.microsoft.com/office/powerpoint/2010/main" val="2713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214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pl-PL" sz="5400" dirty="0"/>
              <a:t>Chirurgia robotowa </a:t>
            </a:r>
            <a:r>
              <a:rPr lang="pl-PL" sz="5400" dirty="0" smtClean="0"/>
              <a:t>na NFZ w liczbach</a:t>
            </a:r>
            <a:endParaRPr lang="pl-PL" sz="5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18</a:t>
            </a:fld>
            <a:endParaRPr lang="pl-PL" dirty="0"/>
          </a:p>
        </p:txBody>
      </p:sp>
      <p:sp>
        <p:nvSpPr>
          <p:cNvPr id="8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199251" y="1199434"/>
            <a:ext cx="10068155" cy="3040057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Liczba zabiegów w 2022 r. od IV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4400" b="1" dirty="0"/>
              <a:t>2 </a:t>
            </a:r>
            <a:r>
              <a:rPr lang="pl-PL" sz="4400" b="1" dirty="0" smtClean="0"/>
              <a:t>129 -&gt; 59,5 </a:t>
            </a:r>
            <a:r>
              <a:rPr lang="pl-PL" sz="4400" b="1" dirty="0"/>
              <a:t>mln </a:t>
            </a:r>
            <a:r>
              <a:rPr lang="pl-PL" sz="4400" b="1" dirty="0" smtClean="0"/>
              <a:t>zł </a:t>
            </a:r>
          </a:p>
          <a:p>
            <a:pPr algn="ctr"/>
            <a:r>
              <a:rPr lang="pl-PL" sz="4400" dirty="0" smtClean="0"/>
              <a:t>Liczba zabiegów w 2023 r. do VI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4400" b="1" dirty="0"/>
              <a:t>2 </a:t>
            </a:r>
            <a:r>
              <a:rPr lang="pl-PL" sz="4400" b="1" dirty="0" smtClean="0"/>
              <a:t>458 -&gt; 71,85 </a:t>
            </a:r>
            <a:r>
              <a:rPr lang="pl-PL" sz="4400" b="1" dirty="0"/>
              <a:t>mln </a:t>
            </a:r>
            <a:r>
              <a:rPr lang="pl-PL" sz="4400" b="1" dirty="0" smtClean="0"/>
              <a:t>zł</a:t>
            </a:r>
            <a:endParaRPr lang="pl-PL" sz="4400" b="1" dirty="0"/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l-PL" sz="4400" b="1" dirty="0"/>
          </a:p>
        </p:txBody>
      </p:sp>
      <p:sp>
        <p:nvSpPr>
          <p:cNvPr id="10" name="Prostokąt 9"/>
          <p:cNvSpPr/>
          <p:nvPr/>
        </p:nvSpPr>
        <p:spPr>
          <a:xfrm>
            <a:off x="4035973" y="4987277"/>
            <a:ext cx="4466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solidFill>
                  <a:schemeClr val="bg1"/>
                </a:solidFill>
              </a:rPr>
              <a:t>Zabieg laparoskopowy:</a:t>
            </a:r>
          </a:p>
          <a:p>
            <a:r>
              <a:rPr lang="pl-PL" sz="2800" b="1" dirty="0" smtClean="0">
                <a:solidFill>
                  <a:schemeClr val="bg1"/>
                </a:solidFill>
              </a:rPr>
              <a:t>2022 </a:t>
            </a:r>
            <a:r>
              <a:rPr lang="pl-PL" sz="2800" b="1" dirty="0">
                <a:solidFill>
                  <a:schemeClr val="bg1"/>
                </a:solidFill>
              </a:rPr>
              <a:t>r</a:t>
            </a:r>
            <a:r>
              <a:rPr lang="pl-PL" sz="2800" b="1" dirty="0" smtClean="0">
                <a:solidFill>
                  <a:schemeClr val="bg1"/>
                </a:solidFill>
              </a:rPr>
              <a:t>. - 1 165 (26,2 mln. zł)</a:t>
            </a:r>
            <a:endParaRPr lang="pl-PL" sz="2800" b="1" dirty="0">
              <a:solidFill>
                <a:schemeClr val="bg1"/>
              </a:solidFill>
            </a:endParaRPr>
          </a:p>
          <a:p>
            <a:r>
              <a:rPr lang="pl-PL" sz="2800" b="1" dirty="0" smtClean="0">
                <a:solidFill>
                  <a:schemeClr val="bg1"/>
                </a:solidFill>
              </a:rPr>
              <a:t>2023 </a:t>
            </a:r>
            <a:r>
              <a:rPr lang="pl-PL" sz="2800" b="1" dirty="0">
                <a:solidFill>
                  <a:schemeClr val="bg1"/>
                </a:solidFill>
              </a:rPr>
              <a:t>r. </a:t>
            </a:r>
            <a:r>
              <a:rPr lang="pl-PL" sz="2800" b="1" dirty="0" smtClean="0">
                <a:solidFill>
                  <a:schemeClr val="bg1"/>
                </a:solidFill>
              </a:rPr>
              <a:t>- 2 082 (40,7 mln zł)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15" name="Symbol zastępczy obrazu 4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2" t="480" r="39668" b="-480"/>
          <a:stretch/>
        </p:blipFill>
        <p:spPr>
          <a:xfrm>
            <a:off x="9661384" y="2577736"/>
            <a:ext cx="2530615" cy="3668793"/>
          </a:xfrm>
          <a:prstGeom prst="rect">
            <a:avLst/>
          </a:prstGeom>
        </p:spPr>
      </p:pic>
      <p:pic>
        <p:nvPicPr>
          <p:cNvPr id="16" name="Symbol zastępczy obrazu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2" t="480" r="39668" b="-480"/>
          <a:stretch/>
        </p:blipFill>
        <p:spPr>
          <a:xfrm>
            <a:off x="9447177" y="2412273"/>
            <a:ext cx="2744823" cy="3979343"/>
          </a:xfrm>
        </p:spPr>
      </p:pic>
      <p:sp>
        <p:nvSpPr>
          <p:cNvPr id="18" name="Prostokąt 17"/>
          <p:cNvSpPr/>
          <p:nvPr/>
        </p:nvSpPr>
        <p:spPr>
          <a:xfrm>
            <a:off x="467711" y="4334116"/>
            <a:ext cx="2590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88% w pakiecie onkologicznym</a:t>
            </a:r>
            <a:endParaRPr lang="pl-PL" sz="2800" b="1" dirty="0"/>
          </a:p>
        </p:txBody>
      </p:sp>
    </p:spTree>
    <p:extLst>
      <p:ext uri="{BB962C8B-B14F-4D97-AF65-F5344CB8AC3E}">
        <p14:creationId xmlns:p14="http://schemas.microsoft.com/office/powerpoint/2010/main" val="310023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214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pl-PL" sz="5400" dirty="0"/>
              <a:t>Chirurgia robotowa </a:t>
            </a:r>
            <a:r>
              <a:rPr lang="pl-PL" sz="5400" dirty="0" smtClean="0"/>
              <a:t>na NFZ w liczbach</a:t>
            </a:r>
            <a:endParaRPr lang="pl-PL" sz="5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19</a:t>
            </a:fld>
            <a:endParaRPr lang="pl-PL" dirty="0"/>
          </a:p>
        </p:txBody>
      </p:sp>
      <p:sp>
        <p:nvSpPr>
          <p:cNvPr id="8" name="Symbol zastępczy tekstu 13"/>
          <p:cNvSpPr>
            <a:spLocks noGrp="1"/>
          </p:cNvSpPr>
          <p:nvPr>
            <p:ph type="body" sz="quarter" idx="13"/>
          </p:nvPr>
        </p:nvSpPr>
        <p:spPr>
          <a:xfrm>
            <a:off x="1" y="978439"/>
            <a:ext cx="10067636" cy="3935305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Skutek wprowadzenia nowej technologii*:</a:t>
            </a:r>
          </a:p>
          <a:p>
            <a:pPr algn="ctr"/>
            <a:r>
              <a:rPr lang="pl-PL" sz="4400" dirty="0" smtClean="0"/>
              <a:t>w 2022 r. od IV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rgbClr val="0070C0"/>
                </a:solidFill>
              </a:rPr>
              <a:t>OSR: </a:t>
            </a:r>
            <a:r>
              <a:rPr lang="pl-PL" sz="4000" b="1" dirty="0" smtClean="0">
                <a:solidFill>
                  <a:srgbClr val="0070C0"/>
                </a:solidFill>
              </a:rPr>
              <a:t>1,5-3 </a:t>
            </a:r>
            <a:r>
              <a:rPr lang="pl-PL" sz="4000" dirty="0" smtClean="0">
                <a:solidFill>
                  <a:srgbClr val="0070C0"/>
                </a:solidFill>
              </a:rPr>
              <a:t>mln zł </a:t>
            </a:r>
            <a:r>
              <a:rPr lang="pl-PL" sz="4000" b="1" i="1" dirty="0" smtClean="0"/>
              <a:t>vs.</a:t>
            </a:r>
            <a:r>
              <a:rPr lang="pl-PL" sz="4000" dirty="0" smtClean="0"/>
              <a:t> </a:t>
            </a:r>
            <a:r>
              <a:rPr lang="pl-PL" sz="4000" dirty="0" smtClean="0">
                <a:solidFill>
                  <a:srgbClr val="C00000"/>
                </a:solidFill>
              </a:rPr>
              <a:t>realizacja: +</a:t>
            </a:r>
            <a:r>
              <a:rPr lang="pl-PL" sz="4000" b="1" dirty="0" smtClean="0">
                <a:solidFill>
                  <a:srgbClr val="C00000"/>
                </a:solidFill>
              </a:rPr>
              <a:t>11,6</a:t>
            </a:r>
            <a:r>
              <a:rPr lang="pl-PL" sz="4000" dirty="0" smtClean="0">
                <a:solidFill>
                  <a:srgbClr val="C00000"/>
                </a:solidFill>
              </a:rPr>
              <a:t> mln zł </a:t>
            </a:r>
            <a:endParaRPr lang="pl-PL" sz="4800" dirty="0" smtClean="0">
              <a:solidFill>
                <a:srgbClr val="C00000"/>
              </a:solidFill>
            </a:endParaRPr>
          </a:p>
          <a:p>
            <a:pPr algn="ctr"/>
            <a:r>
              <a:rPr lang="pl-PL" sz="4400" dirty="0" smtClean="0"/>
              <a:t>w 2023 r. (szacowany)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pl-PL" sz="4000" dirty="0" smtClean="0">
                <a:solidFill>
                  <a:srgbClr val="0070C0"/>
                </a:solidFill>
              </a:rPr>
              <a:t>OSR: </a:t>
            </a:r>
            <a:r>
              <a:rPr lang="pl-PL" sz="4000" b="1" dirty="0" smtClean="0">
                <a:solidFill>
                  <a:srgbClr val="0070C0"/>
                </a:solidFill>
              </a:rPr>
              <a:t>12-25</a:t>
            </a:r>
            <a:r>
              <a:rPr lang="pl-PL" sz="4000" dirty="0" smtClean="0">
                <a:solidFill>
                  <a:srgbClr val="0070C0"/>
                </a:solidFill>
              </a:rPr>
              <a:t> mln zł </a:t>
            </a:r>
            <a:r>
              <a:rPr lang="pl-PL" sz="4000" b="1" i="1" dirty="0" smtClean="0"/>
              <a:t>vs.</a:t>
            </a:r>
            <a:r>
              <a:rPr lang="pl-PL" sz="4000" dirty="0" smtClean="0"/>
              <a:t> </a:t>
            </a:r>
            <a:r>
              <a:rPr lang="pl-PL" sz="4000" dirty="0" smtClean="0">
                <a:solidFill>
                  <a:srgbClr val="C00000"/>
                </a:solidFill>
              </a:rPr>
              <a:t>realizacja: +</a:t>
            </a:r>
            <a:r>
              <a:rPr lang="pl-PL" sz="4000" b="1" dirty="0" smtClean="0">
                <a:solidFill>
                  <a:srgbClr val="C00000"/>
                </a:solidFill>
              </a:rPr>
              <a:t>47,6</a:t>
            </a:r>
            <a:r>
              <a:rPr lang="pl-PL" sz="4000" dirty="0" smtClean="0">
                <a:solidFill>
                  <a:srgbClr val="C00000"/>
                </a:solidFill>
              </a:rPr>
              <a:t> mln zł</a:t>
            </a:r>
            <a:endParaRPr lang="pl-PL" sz="5400" b="1" dirty="0">
              <a:solidFill>
                <a:srgbClr val="C00000"/>
              </a:solidFill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pl-PL" sz="4400" b="1" dirty="0"/>
          </a:p>
        </p:txBody>
      </p:sp>
      <p:sp>
        <p:nvSpPr>
          <p:cNvPr id="10" name="Prostokąt 9"/>
          <p:cNvSpPr/>
          <p:nvPr/>
        </p:nvSpPr>
        <p:spPr>
          <a:xfrm>
            <a:off x="3722257" y="5320693"/>
            <a:ext cx="83681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*Skutek finansowy (wzrost wydatków) obliczono </a:t>
            </a:r>
            <a:br>
              <a:rPr lang="pl-PL" sz="2800" dirty="0" smtClean="0">
                <a:solidFill>
                  <a:schemeClr val="bg1"/>
                </a:solidFill>
              </a:rPr>
            </a:br>
            <a:r>
              <a:rPr lang="pl-PL" sz="2800" dirty="0" smtClean="0">
                <a:solidFill>
                  <a:schemeClr val="bg1"/>
                </a:solidFill>
              </a:rPr>
              <a:t>w stosunku do kosztów zabiegów laparoskopowych </a:t>
            </a:r>
            <a:endParaRPr lang="pl-PL" sz="2800" b="1" dirty="0">
              <a:solidFill>
                <a:schemeClr val="bg1"/>
              </a:solidFill>
            </a:endParaRPr>
          </a:p>
        </p:txBody>
      </p:sp>
      <p:pic>
        <p:nvPicPr>
          <p:cNvPr id="16" name="Symbol zastępczy obrazu 4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2" t="480" r="39668" b="-480"/>
          <a:stretch/>
        </p:blipFill>
        <p:spPr>
          <a:xfrm>
            <a:off x="10091571" y="1625600"/>
            <a:ext cx="2100429" cy="3045124"/>
          </a:xfrm>
        </p:spPr>
      </p:pic>
    </p:spTree>
    <p:extLst>
      <p:ext uri="{BB962C8B-B14F-4D97-AF65-F5344CB8AC3E}">
        <p14:creationId xmlns:p14="http://schemas.microsoft.com/office/powerpoint/2010/main" val="26226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347556" y="938400"/>
            <a:ext cx="7844444" cy="5662246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105 szpitali:</a:t>
            </a:r>
          </a:p>
          <a:p>
            <a:pPr lvl="1"/>
            <a:r>
              <a:rPr lang="pl-PL" sz="4000" dirty="0"/>
              <a:t>W</a:t>
            </a:r>
            <a:r>
              <a:rPr lang="pl-PL" sz="4000" dirty="0" smtClean="0"/>
              <a:t>ybrane z: II i III stopień PSZ,  onkologiczne</a:t>
            </a:r>
            <a:r>
              <a:rPr lang="pl-PL" sz="4000" dirty="0"/>
              <a:t>, </a:t>
            </a:r>
            <a:r>
              <a:rPr lang="pl-PL" sz="4000" dirty="0" smtClean="0"/>
              <a:t>pediatryczne i  </a:t>
            </a:r>
            <a:r>
              <a:rPr lang="pl-PL" sz="4000" dirty="0" err="1" smtClean="0"/>
              <a:t>pulmunologiczne</a:t>
            </a:r>
            <a:r>
              <a:rPr lang="pl-PL" sz="4000" dirty="0" smtClean="0"/>
              <a:t> </a:t>
            </a:r>
          </a:p>
          <a:p>
            <a:pPr marL="228600" lvl="1">
              <a:spcBef>
                <a:spcPts val="1000"/>
              </a:spcBef>
            </a:pPr>
            <a:r>
              <a:rPr lang="pl-PL" sz="4400" dirty="0" smtClean="0"/>
              <a:t>Umowy </a:t>
            </a:r>
            <a:r>
              <a:rPr lang="pl-PL" sz="4400" dirty="0"/>
              <a:t>na kwotę </a:t>
            </a:r>
            <a:r>
              <a:rPr lang="pl-PL" sz="4400" b="1" dirty="0" smtClean="0"/>
              <a:t>31,6 </a:t>
            </a:r>
            <a:r>
              <a:rPr lang="pl-PL" sz="4400" b="1" dirty="0"/>
              <a:t>mld zł </a:t>
            </a:r>
            <a:r>
              <a:rPr lang="pl-PL" sz="4400" b="1" dirty="0" smtClean="0"/>
              <a:t/>
            </a:r>
            <a:br>
              <a:rPr lang="pl-PL" sz="4400" b="1" dirty="0" smtClean="0"/>
            </a:br>
            <a:r>
              <a:rPr lang="pl-PL" sz="4400" dirty="0" smtClean="0"/>
              <a:t>w </a:t>
            </a:r>
            <a:r>
              <a:rPr lang="pl-PL" sz="4400" dirty="0"/>
              <a:t>2023 r.: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b="1" dirty="0"/>
              <a:t>2</a:t>
            </a:r>
            <a:r>
              <a:rPr lang="pl-PL" sz="3200" b="1" dirty="0" smtClean="0"/>
              <a:t>4% </a:t>
            </a:r>
            <a:r>
              <a:rPr lang="pl-PL" sz="3200" dirty="0" smtClean="0"/>
              <a:t>planu finansowego NFZ </a:t>
            </a:r>
            <a:br>
              <a:rPr lang="pl-PL" sz="3200" dirty="0" smtClean="0"/>
            </a:br>
            <a:r>
              <a:rPr lang="pl-PL" sz="3200" i="1" dirty="0" smtClean="0"/>
              <a:t>(bez POZ, refundacji i ratownictwa)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3200" b="1" dirty="0" smtClean="0"/>
              <a:t>26%</a:t>
            </a:r>
            <a:r>
              <a:rPr lang="pl-PL" sz="3200" dirty="0" smtClean="0"/>
              <a:t> wzrostu w stosunku do 2022 r. </a:t>
            </a:r>
            <a:endParaRPr lang="pl-PL" sz="3200" i="1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8401"/>
          </a:xfrm>
          <a:solidFill>
            <a:srgbClr val="F7A600"/>
          </a:solidFill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Szpitale „marszałkowskie w finansowaniu </a:t>
            </a:r>
            <a:endParaRPr lang="pl-PL" sz="32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507" y="3875740"/>
            <a:ext cx="2846298" cy="269128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70" y="1079964"/>
            <a:ext cx="2955535" cy="2795776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178359" y="3534121"/>
            <a:ext cx="20655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/>
              <a:t>II i III </a:t>
            </a:r>
            <a:r>
              <a:rPr lang="pl-PL" sz="2000" dirty="0" smtClean="0"/>
              <a:t>stopień PSZ</a:t>
            </a:r>
            <a:endParaRPr lang="pl-PL" sz="2000" dirty="0"/>
          </a:p>
        </p:txBody>
      </p:sp>
      <p:sp>
        <p:nvSpPr>
          <p:cNvPr id="11" name="Strzałka w prawo 10"/>
          <p:cNvSpPr/>
          <p:nvPr/>
        </p:nvSpPr>
        <p:spPr>
          <a:xfrm rot="18585310">
            <a:off x="332510" y="3113674"/>
            <a:ext cx="770557" cy="17456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trzałka w prawo 11"/>
          <p:cNvSpPr/>
          <p:nvPr/>
        </p:nvSpPr>
        <p:spPr>
          <a:xfrm rot="2381830">
            <a:off x="715544" y="3998299"/>
            <a:ext cx="438340" cy="15120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91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2149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pl-PL" sz="5400" dirty="0"/>
              <a:t>Chirurgia robotowa </a:t>
            </a:r>
            <a:r>
              <a:rPr lang="pl-PL" sz="5400" dirty="0" smtClean="0"/>
              <a:t>na NFZ w liczbach</a:t>
            </a:r>
            <a:endParaRPr lang="pl-PL" sz="54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20</a:t>
            </a:fld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084" y="862148"/>
            <a:ext cx="10746658" cy="5995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ole tekstowe 6"/>
          <p:cNvSpPr txBox="1"/>
          <p:nvPr/>
        </p:nvSpPr>
        <p:spPr>
          <a:xfrm>
            <a:off x="7512357" y="953728"/>
            <a:ext cx="458131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b="1" dirty="0" smtClean="0"/>
              <a:t>21 podmiotów wykonało ponad 100 zabiegów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01666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-23177"/>
            <a:ext cx="12192000" cy="792480"/>
          </a:xfrm>
          <a:solidFill>
            <a:schemeClr val="accent5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6000" dirty="0" smtClean="0"/>
              <a:t>Kupmy robota – wnioski IOWISZ</a:t>
            </a:r>
            <a:endParaRPr lang="pl-PL" sz="49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21</a:t>
            </a:fld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603775" y="6093337"/>
            <a:ext cx="226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45 z opinią pozytywną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280745"/>
            <a:ext cx="3100012" cy="3775012"/>
          </a:xfrm>
          <a:prstGeom prst="rect">
            <a:avLst/>
          </a:prstGeom>
        </p:spPr>
      </p:pic>
      <p:graphicFrame>
        <p:nvGraphicFramePr>
          <p:cNvPr id="12" name="Obiekt 11"/>
          <p:cNvGraphicFramePr>
            <a:graphicFrameLocks noChangeAspect="1"/>
          </p:cNvGraphicFramePr>
          <p:nvPr>
            <p:extLst/>
          </p:nvPr>
        </p:nvGraphicFramePr>
        <p:xfrm>
          <a:off x="3205655" y="977242"/>
          <a:ext cx="8986346" cy="507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Arkusz" r:id="rId4" imgW="7025433" imgH="3870766" progId="Excel.Sheet.12">
                  <p:embed/>
                </p:oleObj>
              </mc:Choice>
              <mc:Fallback>
                <p:oleObj name="Arkusz" r:id="rId4" imgW="7025433" imgH="3870766" progId="Excel.Sheet.12">
                  <p:embed/>
                  <p:pic>
                    <p:nvPicPr>
                      <p:cNvPr id="12" name="Obiekt 1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5655" y="977242"/>
                        <a:ext cx="8986346" cy="50741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168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tekstu 6"/>
          <p:cNvSpPr>
            <a:spLocks noGrp="1"/>
          </p:cNvSpPr>
          <p:nvPr>
            <p:ph type="body" sz="quarter" idx="13"/>
          </p:nvPr>
        </p:nvSpPr>
        <p:spPr>
          <a:xfrm>
            <a:off x="218665" y="1191490"/>
            <a:ext cx="11890208" cy="5334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4800" dirty="0" smtClean="0"/>
              <a:t>Czy za tempem rozwoju robotyki nadąża </a:t>
            </a:r>
            <a:br>
              <a:rPr lang="pl-PL" sz="4800" dirty="0" smtClean="0"/>
            </a:br>
            <a:r>
              <a:rPr lang="pl-PL" sz="4800" dirty="0" smtClean="0"/>
              <a:t>cała reszta?</a:t>
            </a:r>
          </a:p>
          <a:p>
            <a:pPr lvl="1"/>
            <a:r>
              <a:rPr lang="pl-PL" sz="4000" b="1" dirty="0" smtClean="0"/>
              <a:t>szkolenie</a:t>
            </a:r>
            <a:r>
              <a:rPr lang="pl-PL" sz="4000" dirty="0" smtClean="0"/>
              <a:t> chirurgów (także w technikach klasycznych)</a:t>
            </a:r>
          </a:p>
          <a:p>
            <a:pPr lvl="1"/>
            <a:r>
              <a:rPr lang="pl-PL" sz="4000" b="1" dirty="0" smtClean="0"/>
              <a:t>jakość </a:t>
            </a:r>
            <a:r>
              <a:rPr lang="pl-PL" sz="4000" dirty="0" smtClean="0"/>
              <a:t>centrów kompetencyjnych</a:t>
            </a:r>
          </a:p>
          <a:p>
            <a:pPr lvl="1"/>
            <a:r>
              <a:rPr lang="pl-PL" sz="4000" dirty="0" smtClean="0"/>
              <a:t>ograniczenie zjawiska „</a:t>
            </a:r>
            <a:r>
              <a:rPr lang="pl-PL" sz="4000" b="1" dirty="0" smtClean="0"/>
              <a:t>robot w każdym szpitalu</a:t>
            </a:r>
            <a:r>
              <a:rPr lang="pl-PL" sz="4000" dirty="0" smtClean="0"/>
              <a:t>”</a:t>
            </a:r>
          </a:p>
          <a:p>
            <a:pPr lvl="1"/>
            <a:r>
              <a:rPr lang="pl-PL" sz="4000" b="1" dirty="0" smtClean="0"/>
              <a:t>otwartość systemów </a:t>
            </a:r>
            <a:r>
              <a:rPr lang="pl-PL" sz="4000" dirty="0" smtClean="0"/>
              <a:t>drogą do równoważenia taryf </a:t>
            </a:r>
          </a:p>
          <a:p>
            <a:pPr lvl="1"/>
            <a:r>
              <a:rPr lang="pl-PL" sz="4000" b="1" dirty="0"/>
              <a:t>j</a:t>
            </a:r>
            <a:r>
              <a:rPr lang="pl-PL" sz="4000" b="1" dirty="0" smtClean="0"/>
              <a:t>ak zapanować </a:t>
            </a:r>
            <a:r>
              <a:rPr lang="pl-PL" sz="4000" dirty="0" smtClean="0"/>
              <a:t>nad budżetem?</a:t>
            </a:r>
            <a:endParaRPr lang="pl-PL" sz="4000" dirty="0"/>
          </a:p>
        </p:txBody>
      </p:sp>
      <p:sp>
        <p:nvSpPr>
          <p:cNvPr id="9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96985"/>
          </a:xfrm>
          <a:solidFill>
            <a:srgbClr val="F7A600"/>
          </a:solidFill>
        </p:spPr>
        <p:txBody>
          <a:bodyPr>
            <a:normAutofit fontScale="90000"/>
          </a:bodyPr>
          <a:lstStyle/>
          <a:p>
            <a:pPr algn="ctr"/>
            <a:r>
              <a:rPr lang="pl-PL" sz="6000" dirty="0" smtClean="0"/>
              <a:t>Wnioski płatnika</a:t>
            </a:r>
            <a:endParaRPr lang="pl-PL" sz="4900" dirty="0"/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1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441434" y="1213760"/>
            <a:ext cx="11544789" cy="5128958"/>
          </a:xfrm>
        </p:spPr>
        <p:txBody>
          <a:bodyPr>
            <a:noAutofit/>
          </a:bodyPr>
          <a:lstStyle/>
          <a:p>
            <a:r>
              <a:rPr lang="pl-PL" sz="4500" dirty="0" smtClean="0"/>
              <a:t>Niekorzystne </a:t>
            </a:r>
            <a:r>
              <a:rPr lang="pl-PL" sz="4500" dirty="0"/>
              <a:t>zmiany </a:t>
            </a:r>
            <a:r>
              <a:rPr lang="pl-PL" sz="4500" dirty="0" smtClean="0"/>
              <a:t>demograficzne:</a:t>
            </a:r>
          </a:p>
          <a:p>
            <a:pPr lvl="1"/>
            <a:r>
              <a:rPr lang="pl-PL" sz="4000" dirty="0" smtClean="0"/>
              <a:t>ujemny </a:t>
            </a:r>
            <a:r>
              <a:rPr lang="pl-PL" sz="4000" dirty="0"/>
              <a:t>przyrost </a:t>
            </a:r>
            <a:r>
              <a:rPr lang="pl-PL" sz="4000" dirty="0" smtClean="0"/>
              <a:t>naturalny</a:t>
            </a:r>
          </a:p>
          <a:p>
            <a:pPr lvl="1"/>
            <a:r>
              <a:rPr lang="pl-PL" sz="4000" dirty="0" smtClean="0"/>
              <a:t>starzenie </a:t>
            </a:r>
            <a:r>
              <a:rPr lang="pl-PL" sz="4000" dirty="0"/>
              <a:t>się </a:t>
            </a:r>
            <a:r>
              <a:rPr lang="pl-PL" sz="4000" dirty="0" smtClean="0"/>
              <a:t>społeczeństwa</a:t>
            </a:r>
          </a:p>
          <a:p>
            <a:pPr marL="228600" lvl="1">
              <a:spcBef>
                <a:spcPts val="1000"/>
              </a:spcBef>
            </a:pPr>
            <a:r>
              <a:rPr lang="pl-PL" sz="4500" dirty="0" smtClean="0"/>
              <a:t>Skutek:</a:t>
            </a:r>
          </a:p>
          <a:p>
            <a:pPr marL="685800" lvl="2">
              <a:spcBef>
                <a:spcPts val="1000"/>
              </a:spcBef>
            </a:pPr>
            <a:r>
              <a:rPr lang="pl-PL" sz="4000" dirty="0"/>
              <a:t>w</a:t>
            </a:r>
            <a:r>
              <a:rPr lang="pl-PL" sz="4000" dirty="0" smtClean="0"/>
              <a:t>zrost zapotrzebowania na świadczenia zdrowotne</a:t>
            </a:r>
          </a:p>
          <a:p>
            <a:pPr marL="685800" lvl="2">
              <a:spcBef>
                <a:spcPts val="1000"/>
              </a:spcBef>
            </a:pPr>
            <a:r>
              <a:rPr lang="pl-PL" sz="4000" dirty="0" smtClean="0"/>
              <a:t>zmiana struktury potrzeb - leczenia chorób </a:t>
            </a:r>
            <a:r>
              <a:rPr lang="pl-PL" sz="4000" dirty="0"/>
              <a:t>przewlekłych, nowotworów oraz </a:t>
            </a:r>
            <a:r>
              <a:rPr lang="pl-PL" sz="4000" dirty="0" smtClean="0"/>
              <a:t>świadczenia pielęgnacyjno-opiekuńczych</a:t>
            </a:r>
            <a:r>
              <a:rPr lang="pl-PL" sz="4000" dirty="0"/>
              <a:t>.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8401"/>
          </a:xfrm>
          <a:solidFill>
            <a:srgbClr val="F7A600"/>
          </a:solidFill>
        </p:spPr>
        <p:txBody>
          <a:bodyPr>
            <a:normAutofit/>
          </a:bodyPr>
          <a:lstStyle/>
          <a:p>
            <a:pPr algn="ctr"/>
            <a:r>
              <a:rPr lang="pl-PL" sz="6000" dirty="0" smtClean="0"/>
              <a:t>Wyzwania</a:t>
            </a:r>
            <a:endParaRPr lang="pl-PL" sz="49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23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822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1186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800" dirty="0" smtClean="0"/>
              <a:t>Wyzwania</a:t>
            </a:r>
            <a:endParaRPr lang="pl-PL" sz="4800" dirty="0"/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001" y="3107635"/>
            <a:ext cx="5754405" cy="367085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411" y="741186"/>
            <a:ext cx="5033554" cy="318752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741186"/>
            <a:ext cx="4993341" cy="3134118"/>
          </a:xfrm>
          <a:prstGeom prst="rect">
            <a:avLst/>
          </a:prstGeom>
        </p:spPr>
      </p:pic>
      <p:cxnSp>
        <p:nvCxnSpPr>
          <p:cNvPr id="15" name="Łącznik prosty 14"/>
          <p:cNvCxnSpPr/>
          <p:nvPr/>
        </p:nvCxnSpPr>
        <p:spPr>
          <a:xfrm>
            <a:off x="2370909" y="4643768"/>
            <a:ext cx="6753497" cy="26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15"/>
          <p:cNvCxnSpPr/>
          <p:nvPr/>
        </p:nvCxnSpPr>
        <p:spPr>
          <a:xfrm>
            <a:off x="4639492" y="2536371"/>
            <a:ext cx="6753497" cy="261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 flipV="1">
            <a:off x="0" y="3382220"/>
            <a:ext cx="5395339" cy="7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/>
          <p:cNvSpPr txBox="1"/>
          <p:nvPr/>
        </p:nvSpPr>
        <p:spPr>
          <a:xfrm>
            <a:off x="0" y="6596390"/>
            <a:ext cx="45175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00" dirty="0"/>
              <a:t>https://stat.gov.pl/obszary-tematyczne/ludnosc/ludnosc/ludnosc-piramida/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41634" y="4754161"/>
            <a:ext cx="3370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2022 rok: </a:t>
            </a:r>
          </a:p>
          <a:p>
            <a:r>
              <a:rPr lang="pl-PL" sz="2400" dirty="0" smtClean="0"/>
              <a:t>w </a:t>
            </a:r>
            <a:r>
              <a:rPr lang="pl-PL" sz="2400" b="1" dirty="0" smtClean="0"/>
              <a:t>64</a:t>
            </a:r>
            <a:r>
              <a:rPr lang="pl-PL" sz="2400" dirty="0" smtClean="0"/>
              <a:t> szpitalach przyjęto </a:t>
            </a:r>
          </a:p>
          <a:p>
            <a:r>
              <a:rPr lang="pl-PL" sz="2400" dirty="0" smtClean="0"/>
              <a:t>mniej niż </a:t>
            </a:r>
            <a:r>
              <a:rPr lang="pl-PL" sz="2400" b="1" dirty="0" smtClean="0"/>
              <a:t>300</a:t>
            </a:r>
            <a:r>
              <a:rPr lang="pl-PL" sz="2400" dirty="0" smtClean="0"/>
              <a:t> porodów,</a:t>
            </a:r>
          </a:p>
          <a:p>
            <a:r>
              <a:rPr lang="pl-PL" sz="2400" dirty="0" smtClean="0"/>
              <a:t>w </a:t>
            </a:r>
            <a:r>
              <a:rPr lang="pl-PL" sz="2400" b="1" dirty="0" smtClean="0"/>
              <a:t>27</a:t>
            </a:r>
            <a:r>
              <a:rPr lang="pl-PL" sz="2400" dirty="0" smtClean="0"/>
              <a:t> – mniej niż </a:t>
            </a:r>
            <a:r>
              <a:rPr lang="pl-PL" sz="2400" b="1" dirty="0" smtClean="0"/>
              <a:t>200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0432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1186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800" dirty="0" smtClean="0"/>
              <a:t>Wyzwania</a:t>
            </a:r>
            <a:endParaRPr lang="pl-PL" sz="4800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1108364"/>
            <a:ext cx="6197600" cy="543098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727" y="1149927"/>
            <a:ext cx="5911273" cy="534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994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800" dirty="0" smtClean="0"/>
              <a:t>Wyzwanie – filozofia jakości</a:t>
            </a:r>
            <a:endParaRPr lang="pl-PL" sz="48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03697" y="933995"/>
            <a:ext cx="7007629" cy="591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aśnienie prostokątne zaokrąglone 6"/>
          <p:cNvSpPr/>
          <p:nvPr/>
        </p:nvSpPr>
        <p:spPr>
          <a:xfrm>
            <a:off x="6970540" y="1179430"/>
            <a:ext cx="4168875" cy="1366684"/>
          </a:xfrm>
          <a:prstGeom prst="wedgeRoundRectCallout">
            <a:avLst>
              <a:gd name="adj1" fmla="val -49335"/>
              <a:gd name="adj2" fmla="val 7914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Arystoteles:</a:t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„Jakość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to to,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sprawia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że </a:t>
            </a:r>
            <a:r>
              <a:rPr lang="pl-PL" sz="2400" dirty="0">
                <a:latin typeface="Calibri" panose="020F0502020204030204" pitchFamily="34" charset="0"/>
                <a:cs typeface="Calibri" panose="020F0502020204030204" pitchFamily="34" charset="0"/>
              </a:rPr>
              <a:t>rzecz jest </a:t>
            </a:r>
            <a:r>
              <a:rPr lang="pl-P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rzeczą, którą jest!”</a:t>
            </a:r>
            <a:endParaRPr lang="pl-PL" sz="24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605" y="4379458"/>
            <a:ext cx="4019932" cy="2316657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7796982" y="4507277"/>
            <a:ext cx="4267200" cy="2062103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l-PL" sz="2400" b="1" dirty="0" smtClean="0"/>
              <a:t>Dla </a:t>
            </a:r>
            <a:r>
              <a:rPr lang="pl-PL" sz="2400" b="1" dirty="0"/>
              <a:t>poprawy jakości </a:t>
            </a:r>
            <a:r>
              <a:rPr lang="pl-PL" sz="2400" b="1" dirty="0" smtClean="0"/>
              <a:t>świadczeń </a:t>
            </a:r>
            <a:r>
              <a:rPr lang="pl-PL" sz="2400" b="1" dirty="0"/>
              <a:t>opieki </a:t>
            </a:r>
            <a:r>
              <a:rPr lang="pl-PL" sz="2400" b="1" dirty="0" smtClean="0"/>
              <a:t>zdrowotnej:</a:t>
            </a:r>
            <a:endParaRPr lang="pl-PL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autoryzacja szpitali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monitorowanie wskaźników jakości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/>
              <a:t>poprawa finansowania świadczeń o wysokiej jakości</a:t>
            </a:r>
          </a:p>
        </p:txBody>
      </p:sp>
      <p:sp>
        <p:nvSpPr>
          <p:cNvPr id="12" name="Objaśnienie prostokątne zaokrąglone 11"/>
          <p:cNvSpPr/>
          <p:nvPr/>
        </p:nvSpPr>
        <p:spPr>
          <a:xfrm>
            <a:off x="603452" y="1004908"/>
            <a:ext cx="4466843" cy="1715728"/>
          </a:xfrm>
          <a:prstGeom prst="wedgeRoundRectCallout">
            <a:avLst>
              <a:gd name="adj1" fmla="val 47422"/>
              <a:gd name="adj2" fmla="val 6996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Platon:</a:t>
            </a:r>
            <a:br>
              <a:rPr lang="pl-PL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2400" dirty="0" smtClean="0"/>
              <a:t>”Jakość to stopień </a:t>
            </a:r>
            <a:r>
              <a:rPr lang="pl-PL" sz="2400" dirty="0"/>
              <a:t>doskonałości,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a więc dobroć </a:t>
            </a:r>
            <a:r>
              <a:rPr lang="pl-PL" sz="2400" dirty="0"/>
              <a:t>i przydatność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do użytkowania”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7874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7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25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51"/>
            <a:ext cx="12192000" cy="555890"/>
          </a:xfr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200" dirty="0"/>
              <a:t>Wyzwanie jakości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0431" y="849110"/>
            <a:ext cx="11707446" cy="5688632"/>
          </a:xfrm>
        </p:spPr>
        <p:txBody>
          <a:bodyPr>
            <a:noAutofit/>
          </a:bodyPr>
          <a:lstStyle/>
          <a:p>
            <a:r>
              <a:rPr lang="pl-PL" sz="3600" b="1" dirty="0"/>
              <a:t>Autoryzację</a:t>
            </a:r>
            <a:r>
              <a:rPr lang="pl-PL" sz="3600" dirty="0"/>
              <a:t> prowadzi i wydaje NFZ na wniosek podmiotu leczniczego na okres 5 lat</a:t>
            </a:r>
          </a:p>
          <a:p>
            <a:r>
              <a:rPr lang="pl-PL" sz="3600" dirty="0"/>
              <a:t>Autoryzacja obejmuje:</a:t>
            </a:r>
          </a:p>
          <a:p>
            <a:pPr lvl="2"/>
            <a:r>
              <a:rPr lang="pl-PL" sz="2800" dirty="0" smtClean="0"/>
              <a:t>wewnętrzny </a:t>
            </a:r>
            <a:r>
              <a:rPr lang="pl-PL" sz="2800" dirty="0"/>
              <a:t>system zarządzania </a:t>
            </a:r>
            <a:r>
              <a:rPr lang="pl-PL" sz="2800" dirty="0" smtClean="0"/>
              <a:t>jakością</a:t>
            </a:r>
          </a:p>
          <a:p>
            <a:pPr lvl="2"/>
            <a:r>
              <a:rPr lang="pl-PL" sz="2800" dirty="0" smtClean="0"/>
              <a:t>realizację świadczeń z zachowaniem warunków </a:t>
            </a:r>
            <a:br>
              <a:rPr lang="pl-PL" sz="2800" dirty="0" smtClean="0"/>
            </a:br>
            <a:r>
              <a:rPr lang="pl-PL" sz="2800" dirty="0" smtClean="0"/>
              <a:t>określonych w tzw</a:t>
            </a:r>
            <a:r>
              <a:rPr lang="pl-PL" sz="2800" dirty="0"/>
              <a:t>. </a:t>
            </a:r>
            <a:r>
              <a:rPr lang="pl-PL" sz="2800" dirty="0" smtClean="0"/>
              <a:t>rozporządzeniach koszykowych</a:t>
            </a:r>
          </a:p>
          <a:p>
            <a:r>
              <a:rPr lang="pl-PL" sz="3600" dirty="0"/>
              <a:t>Obowiązkowi autoryzacji (od 2024) podlegają podmioty lecznicze działające w ramach sieci PSZ</a:t>
            </a:r>
          </a:p>
          <a:p>
            <a:r>
              <a:rPr lang="pl-PL" sz="3600" dirty="0"/>
              <a:t>Prezes Funduszu będzie zamieszczał na stronie BIP </a:t>
            </a:r>
            <a:r>
              <a:rPr lang="pl-PL" sz="3600" dirty="0" smtClean="0"/>
              <a:t>informacje o </a:t>
            </a:r>
            <a:r>
              <a:rPr lang="pl-PL" sz="3600" dirty="0"/>
              <a:t>udzielonych autoryzacjach, odmowach lub cofnięciu </a:t>
            </a:r>
            <a:r>
              <a:rPr lang="pl-PL" sz="3600" dirty="0" smtClean="0"/>
              <a:t>autoryzacji</a:t>
            </a:r>
            <a:endParaRPr lang="pl-PL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1908" y="1486977"/>
            <a:ext cx="2094524" cy="209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1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226646" y="692696"/>
            <a:ext cx="11816862" cy="6048672"/>
          </a:xfrm>
        </p:spPr>
        <p:txBody>
          <a:bodyPr>
            <a:noAutofit/>
          </a:bodyPr>
          <a:lstStyle/>
          <a:p>
            <a:r>
              <a:rPr lang="pl-PL" sz="4000" b="1" dirty="0"/>
              <a:t>Jakość mierzona z wykorzystaniem wskaźników </a:t>
            </a:r>
            <a:br>
              <a:rPr lang="pl-PL" sz="4000" b="1" dirty="0"/>
            </a:br>
            <a:r>
              <a:rPr lang="pl-PL" sz="4000" dirty="0"/>
              <a:t>w obszarach:</a:t>
            </a:r>
            <a:endParaRPr lang="pl-PL" sz="4000" dirty="0" smtClean="0"/>
          </a:p>
          <a:p>
            <a:pPr marL="544115" indent="-342900"/>
            <a:r>
              <a:rPr lang="pl-PL" sz="4000" b="1" dirty="0" smtClean="0"/>
              <a:t>KLINICZNYM </a:t>
            </a:r>
            <a:r>
              <a:rPr lang="pl-PL" sz="4000" dirty="0" smtClean="0"/>
              <a:t>– poziom </a:t>
            </a:r>
            <a:r>
              <a:rPr lang="pl-PL" sz="4000" dirty="0"/>
              <a:t>i </a:t>
            </a:r>
            <a:r>
              <a:rPr lang="pl-PL" sz="4000" dirty="0" smtClean="0"/>
              <a:t>efekty realizowanych świadczeń, opisywanych: </a:t>
            </a:r>
          </a:p>
          <a:p>
            <a:pPr lvl="2"/>
            <a:r>
              <a:rPr lang="pl-PL" sz="3200" dirty="0" smtClean="0"/>
              <a:t>efektem leczniczym, </a:t>
            </a:r>
            <a:endParaRPr lang="pl-PL" sz="3200" dirty="0"/>
          </a:p>
          <a:p>
            <a:pPr lvl="2"/>
            <a:r>
              <a:rPr lang="pl-PL" sz="3200" dirty="0" smtClean="0"/>
              <a:t>powtórnymi hospitalizacjami z </a:t>
            </a:r>
            <a:r>
              <a:rPr lang="pl-PL" sz="3200" dirty="0"/>
              <a:t>tej samej przyczyny, </a:t>
            </a:r>
          </a:p>
          <a:p>
            <a:pPr lvl="2"/>
            <a:r>
              <a:rPr lang="pl-PL" sz="3200" dirty="0" smtClean="0"/>
              <a:t>śmiertelnością </a:t>
            </a:r>
            <a:r>
              <a:rPr lang="pl-PL" sz="3200" dirty="0"/>
              <a:t>po </a:t>
            </a:r>
            <a:r>
              <a:rPr lang="pl-PL" sz="3200" dirty="0" smtClean="0"/>
              <a:t>zabiegach</a:t>
            </a:r>
          </a:p>
          <a:p>
            <a:pPr lvl="2"/>
            <a:r>
              <a:rPr lang="pl-PL" sz="3200" dirty="0" smtClean="0"/>
              <a:t>doświadczeniem </a:t>
            </a:r>
            <a:r>
              <a:rPr lang="pl-PL" sz="3200" dirty="0"/>
              <a:t>w wykonywaniu określonych </a:t>
            </a:r>
            <a:r>
              <a:rPr lang="pl-PL" sz="3200" dirty="0" smtClean="0"/>
              <a:t>świadczeń, </a:t>
            </a:r>
            <a:endParaRPr lang="pl-PL" sz="3200" dirty="0"/>
          </a:p>
          <a:p>
            <a:pPr lvl="2"/>
            <a:r>
              <a:rPr lang="pl-PL" sz="3200" dirty="0" smtClean="0"/>
              <a:t>strukturą </a:t>
            </a:r>
            <a:r>
              <a:rPr lang="pl-PL" sz="3200" dirty="0"/>
              <a:t>procedur medycznych wykonywanych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dirty="0" smtClean="0"/>
              <a:t>w określonych problemach zdrowotnych </a:t>
            </a:r>
            <a:endParaRPr lang="pl-PL" sz="32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9557"/>
          </a:xfr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200" dirty="0"/>
              <a:t>Wyzwanie jakości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56307" y="858488"/>
            <a:ext cx="11879385" cy="5760640"/>
          </a:xfrm>
        </p:spPr>
        <p:txBody>
          <a:bodyPr>
            <a:noAutofit/>
          </a:bodyPr>
          <a:lstStyle/>
          <a:p>
            <a:r>
              <a:rPr lang="pl-PL" sz="3200" b="1" dirty="0"/>
              <a:t>Jakość mierzona z wykorzystaniem wskaźników </a:t>
            </a:r>
            <a:r>
              <a:rPr lang="pl-PL" sz="3200" dirty="0"/>
              <a:t>w obszarach:</a:t>
            </a:r>
            <a:endParaRPr lang="pl-PL" sz="3600" dirty="0" smtClean="0"/>
          </a:p>
          <a:p>
            <a:pPr marL="544116" indent="-342900">
              <a:tabLst>
                <a:tab pos="403622" algn="l"/>
              </a:tabLst>
            </a:pPr>
            <a:r>
              <a:rPr lang="pl-PL" sz="3600" b="1" dirty="0" smtClean="0"/>
              <a:t>KONSUMENCKIM </a:t>
            </a:r>
            <a:r>
              <a:rPr lang="pl-PL" sz="3600" dirty="0" smtClean="0"/>
              <a:t>– badania </a:t>
            </a:r>
            <a:r>
              <a:rPr lang="pl-PL" sz="3600" dirty="0"/>
              <a:t>opinii pacjentów o organizacji </a:t>
            </a:r>
            <a:r>
              <a:rPr lang="pl-PL" sz="3600" dirty="0" smtClean="0"/>
              <a:t>udzielania świadczeń;</a:t>
            </a:r>
            <a:endParaRPr lang="pl-PL" sz="3600" dirty="0"/>
          </a:p>
          <a:p>
            <a:pPr marL="544116" indent="-342900"/>
            <a:r>
              <a:rPr lang="pl-PL" sz="3600" b="1" dirty="0" smtClean="0"/>
              <a:t>ZARZĄDCZYM </a:t>
            </a:r>
            <a:r>
              <a:rPr lang="pl-PL" sz="3600" dirty="0" smtClean="0"/>
              <a:t>– efektywność </a:t>
            </a:r>
            <a:r>
              <a:rPr lang="pl-PL" sz="3600" dirty="0"/>
              <a:t>wykorzystania zasobów </a:t>
            </a:r>
            <a:r>
              <a:rPr lang="pl-PL" sz="3600" dirty="0" smtClean="0"/>
              <a:t>i systemy zarządzania:</a:t>
            </a:r>
          </a:p>
          <a:p>
            <a:pPr marL="926306" lvl="1" indent="-257175"/>
            <a:r>
              <a:rPr lang="pl-PL" sz="3200" dirty="0"/>
              <a:t>posiadania akredytacji lub innego certyfikatu jakości, </a:t>
            </a:r>
          </a:p>
          <a:p>
            <a:pPr marL="926306" lvl="1" indent="-257175"/>
            <a:r>
              <a:rPr lang="pl-PL" sz="3200" dirty="0"/>
              <a:t>stopnia wykorzystania zasobów będących w dyspozycji, </a:t>
            </a:r>
          </a:p>
          <a:p>
            <a:pPr marL="926306" lvl="1" indent="-257175"/>
            <a:r>
              <a:rPr lang="pl-PL" sz="3200" dirty="0"/>
              <a:t>długości hospitalizacji, </a:t>
            </a:r>
          </a:p>
          <a:p>
            <a:pPr marL="926306" lvl="1" indent="-257175"/>
            <a:r>
              <a:rPr lang="pl-PL" sz="3200" dirty="0"/>
              <a:t>struktury realizowanych świadczeń</a:t>
            </a:r>
            <a:r>
              <a:rPr lang="pl-PL" sz="2800" dirty="0"/>
              <a:t>. 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9557"/>
          </a:xfr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200" dirty="0"/>
              <a:t>Wyzwanie jakości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8401"/>
          </a:xfrm>
          <a:solidFill>
            <a:srgbClr val="F7A600"/>
          </a:solidFill>
        </p:spPr>
        <p:txBody>
          <a:bodyPr>
            <a:noAutofit/>
          </a:bodyPr>
          <a:lstStyle/>
          <a:p>
            <a:pPr algn="ctr"/>
            <a:r>
              <a:rPr lang="pl-PL" sz="4000" dirty="0"/>
              <a:t>Szpitale </a:t>
            </a:r>
            <a:r>
              <a:rPr lang="pl-PL" sz="4000" dirty="0" smtClean="0"/>
              <a:t>„marszałkowskie” w </a:t>
            </a:r>
            <a:r>
              <a:rPr lang="pl-PL" sz="4000" dirty="0"/>
              <a:t>finansowaniu  </a:t>
            </a:r>
            <a:endParaRPr lang="pl-PL" sz="32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3</a:t>
            </a:fld>
            <a:endParaRPr lang="pl-PL" dirty="0"/>
          </a:p>
        </p:txBody>
      </p:sp>
      <p:grpSp>
        <p:nvGrpSpPr>
          <p:cNvPr id="8" name="Grupa 7"/>
          <p:cNvGrpSpPr/>
          <p:nvPr/>
        </p:nvGrpSpPr>
        <p:grpSpPr>
          <a:xfrm>
            <a:off x="226646" y="938400"/>
            <a:ext cx="5877168" cy="5566233"/>
            <a:chOff x="504497" y="938400"/>
            <a:chExt cx="5599317" cy="5566233"/>
          </a:xfrm>
        </p:grpSpPr>
        <p:graphicFrame>
          <p:nvGraphicFramePr>
            <p:cNvPr id="10" name="Wykres 9"/>
            <p:cNvGraphicFramePr/>
            <p:nvPr>
              <p:extLst>
                <p:ext uri="{D42A27DB-BD31-4B8C-83A1-F6EECF244321}">
                  <p14:modId xmlns:p14="http://schemas.microsoft.com/office/powerpoint/2010/main" val="597736975"/>
                </p:ext>
              </p:extLst>
            </p:nvPr>
          </p:nvGraphicFramePr>
          <p:xfrm>
            <a:off x="860096" y="3618523"/>
            <a:ext cx="4888117" cy="2886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4" name="Wykres 13"/>
            <p:cNvGraphicFramePr/>
            <p:nvPr>
              <p:extLst>
                <p:ext uri="{D42A27DB-BD31-4B8C-83A1-F6EECF244321}">
                  <p14:modId xmlns:p14="http://schemas.microsoft.com/office/powerpoint/2010/main" val="1480427850"/>
                </p:ext>
              </p:extLst>
            </p:nvPr>
          </p:nvGraphicFramePr>
          <p:xfrm>
            <a:off x="504497" y="938400"/>
            <a:ext cx="5599317" cy="26801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7" name="Grupa 6"/>
          <p:cNvGrpSpPr/>
          <p:nvPr/>
        </p:nvGrpSpPr>
        <p:grpSpPr>
          <a:xfrm>
            <a:off x="5970810" y="938400"/>
            <a:ext cx="5998096" cy="5448582"/>
            <a:chOff x="6161574" y="938400"/>
            <a:chExt cx="5482156" cy="5551300"/>
          </a:xfrm>
        </p:grpSpPr>
        <p:graphicFrame>
          <p:nvGraphicFramePr>
            <p:cNvPr id="9" name="Wykres 8"/>
            <p:cNvGraphicFramePr/>
            <p:nvPr>
              <p:extLst>
                <p:ext uri="{D42A27DB-BD31-4B8C-83A1-F6EECF244321}">
                  <p14:modId xmlns:p14="http://schemas.microsoft.com/office/powerpoint/2010/main" val="53567717"/>
                </p:ext>
              </p:extLst>
            </p:nvPr>
          </p:nvGraphicFramePr>
          <p:xfrm>
            <a:off x="6283136" y="938400"/>
            <a:ext cx="5360594" cy="31837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1" name="Wykres 10"/>
            <p:cNvGraphicFramePr/>
            <p:nvPr>
              <p:extLst>
                <p:ext uri="{D42A27DB-BD31-4B8C-83A1-F6EECF244321}">
                  <p14:modId xmlns:p14="http://schemas.microsoft.com/office/powerpoint/2010/main" val="2058353100"/>
                </p:ext>
              </p:extLst>
            </p:nvPr>
          </p:nvGraphicFramePr>
          <p:xfrm>
            <a:off x="6161574" y="3335864"/>
            <a:ext cx="5360594" cy="31538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9078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95384" y="640862"/>
            <a:ext cx="11801231" cy="6217138"/>
          </a:xfrm>
        </p:spPr>
        <p:txBody>
          <a:bodyPr>
            <a:noAutofit/>
          </a:bodyPr>
          <a:lstStyle/>
          <a:p>
            <a:r>
              <a:rPr lang="pl-PL" sz="3600" b="1" dirty="0"/>
              <a:t>Minister Zdrowia określi wskaźniki </a:t>
            </a:r>
            <a:r>
              <a:rPr lang="pl-PL" sz="3600" dirty="0"/>
              <a:t>jakości uwzględniając:</a:t>
            </a:r>
          </a:p>
          <a:p>
            <a:pPr lvl="1"/>
            <a:r>
              <a:rPr lang="pl-PL" sz="3200" dirty="0"/>
              <a:t>specyfikę świadczenia </a:t>
            </a:r>
          </a:p>
          <a:p>
            <a:pPr lvl="1"/>
            <a:r>
              <a:rPr lang="pl-PL" sz="3200" dirty="0"/>
              <a:t>konieczność zapewnienia udzielania świadczeń wysokiej jakości.</a:t>
            </a:r>
          </a:p>
          <a:p>
            <a:endParaRPr lang="pl-PL" sz="2000" dirty="0" smtClean="0"/>
          </a:p>
          <a:p>
            <a:r>
              <a:rPr lang="pl-PL" sz="3200" dirty="0" smtClean="0">
                <a:solidFill>
                  <a:schemeClr val="accent1">
                    <a:lumMod val="50000"/>
                  </a:schemeClr>
                </a:solidFill>
              </a:rPr>
              <a:t>Podmiotem </a:t>
            </a:r>
            <a:r>
              <a:rPr lang="pl-PL" sz="3200" b="1" dirty="0">
                <a:solidFill>
                  <a:schemeClr val="accent1">
                    <a:lumMod val="50000"/>
                  </a:schemeClr>
                </a:solidFill>
              </a:rPr>
              <a:t>monitorującym wskaźniki jest NFZ</a:t>
            </a:r>
          </a:p>
          <a:p>
            <a:r>
              <a:rPr lang="pl-PL" sz="3200" b="1" dirty="0"/>
              <a:t>Prezes NFZ</a:t>
            </a:r>
            <a:r>
              <a:rPr lang="pl-PL" sz="3200" dirty="0"/>
              <a:t>, określając warunki rozliczania świadczeń </a:t>
            </a:r>
            <a:r>
              <a:rPr lang="pl-PL" sz="3200" b="1" dirty="0"/>
              <a:t>ustali współczynniki korygujące</a:t>
            </a:r>
            <a:r>
              <a:rPr lang="pl-PL" sz="3200" dirty="0"/>
              <a:t> związane z uzyskaniem odpowiedniej wartości realizacji wskaźników jakości.</a:t>
            </a:r>
          </a:p>
          <a:p>
            <a:r>
              <a:rPr lang="pl-PL" sz="3200" b="1" dirty="0"/>
              <a:t>Prezes NFZ publikuje </a:t>
            </a:r>
            <a:r>
              <a:rPr lang="pl-PL" sz="3200" dirty="0"/>
              <a:t>w BIP na stronie NFZ wartość realizacji wskaźników ustalonych dla świadczeniodawców:</a:t>
            </a:r>
          </a:p>
          <a:p>
            <a:pPr lvl="1"/>
            <a:r>
              <a:rPr lang="pl-PL" sz="2800" dirty="0"/>
              <a:t>w terminie do dnia 30 kwietnia każdego roku</a:t>
            </a:r>
          </a:p>
          <a:p>
            <a:pPr lvl="1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</a:rPr>
              <a:t>to wpływa na warunki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</a:rPr>
              <a:t>finansowania </a:t>
            </a:r>
            <a:endParaRPr lang="pl-P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459557"/>
          </a:xfr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3200" dirty="0"/>
              <a:t>Wyzwanie jakości</a:t>
            </a:r>
            <a:endParaRPr lang="pl-PL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195384" y="927464"/>
            <a:ext cx="11801231" cy="5930536"/>
          </a:xfrm>
        </p:spPr>
        <p:txBody>
          <a:bodyPr>
            <a:noAutofit/>
          </a:bodyPr>
          <a:lstStyle/>
          <a:p>
            <a:r>
              <a:rPr lang="pl-PL" sz="3600" dirty="0"/>
              <a:t>Przewidywanie jest bardzo trudne, zwłaszcza jeśli idzie </a:t>
            </a:r>
            <a:br>
              <a:rPr lang="pl-PL" sz="3600" dirty="0"/>
            </a:br>
            <a:r>
              <a:rPr lang="pl-PL" sz="3600" dirty="0"/>
              <a:t>o przyszłość </a:t>
            </a:r>
            <a:br>
              <a:rPr lang="pl-PL" sz="3600" dirty="0"/>
            </a:br>
            <a:r>
              <a:rPr lang="pl-PL" dirty="0">
                <a:hlinkClick r:id="rId3" tooltip="Niels Bohr"/>
              </a:rPr>
              <a:t>Niels Bohr</a:t>
            </a:r>
            <a:endParaRPr lang="pl-PL" dirty="0"/>
          </a:p>
          <a:p>
            <a:r>
              <a:rPr lang="pl-PL" sz="3600" dirty="0"/>
              <a:t>Przyszłość – okres, kiedy jest nam dobrze </a:t>
            </a:r>
            <a:br>
              <a:rPr lang="pl-PL" sz="3600" dirty="0"/>
            </a:br>
            <a:r>
              <a:rPr lang="pl-PL" dirty="0">
                <a:hlinkClick r:id="rId4" tooltip="Julian Tuwim"/>
              </a:rPr>
              <a:t>Julian Tuwim</a:t>
            </a:r>
            <a:endParaRPr lang="pl-PL" dirty="0"/>
          </a:p>
          <a:p>
            <a:r>
              <a:rPr lang="pl-PL" sz="3600" dirty="0" smtClean="0"/>
              <a:t>Gdyby </a:t>
            </a:r>
            <a:r>
              <a:rPr lang="pl-PL" sz="3600" dirty="0"/>
              <a:t>przyszłość wiedziała, co ją czeka, nigdy by nie </a:t>
            </a:r>
            <a:r>
              <a:rPr lang="pl-PL" sz="3600" dirty="0" smtClean="0"/>
              <a:t>nadeszła </a:t>
            </a:r>
            <a:r>
              <a:rPr lang="pl-PL" dirty="0" smtClean="0">
                <a:hlinkClick r:id="rId5" tooltip="Urszula Zybura"/>
              </a:rPr>
              <a:t>Urszula Zybura</a:t>
            </a:r>
            <a:endParaRPr lang="pl-PL" dirty="0"/>
          </a:p>
          <a:p>
            <a:r>
              <a:rPr lang="pl-PL" sz="3600" dirty="0" smtClean="0"/>
              <a:t>Wszyscy </a:t>
            </a:r>
            <a:r>
              <a:rPr lang="pl-PL" sz="3600" dirty="0"/>
              <a:t>powinniśmy troszczyć się o przyszłość, bo w niej spędzimy resztę życia 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dirty="0">
                <a:hlinkClick r:id="rId6" tooltip="Charles Kettering"/>
              </a:rPr>
              <a:t>Charles </a:t>
            </a:r>
            <a:r>
              <a:rPr lang="pl-PL" dirty="0" err="1">
                <a:hlinkClick r:id="rId6" tooltip="Charles Kettering"/>
              </a:rPr>
              <a:t>Kettering</a:t>
            </a:r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8456"/>
          </a:xfr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4000" dirty="0" smtClean="0"/>
              <a:t>Zamiast podsumowania - WYZWANIE PRZYSZŁOŚCI</a:t>
            </a:r>
            <a:endParaRPr lang="pl-PL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8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8401"/>
          </a:xfrm>
          <a:solidFill>
            <a:srgbClr val="F7A600"/>
          </a:solidFill>
        </p:spPr>
        <p:txBody>
          <a:bodyPr>
            <a:noAutofit/>
          </a:bodyPr>
          <a:lstStyle/>
          <a:p>
            <a:pPr algn="ctr"/>
            <a:r>
              <a:rPr lang="pl-PL" sz="4000" dirty="0"/>
              <a:t>Szpitale </a:t>
            </a:r>
            <a:r>
              <a:rPr lang="pl-PL" sz="4000" dirty="0" smtClean="0"/>
              <a:t>„marszałkowskie” </a:t>
            </a:r>
            <a:r>
              <a:rPr lang="pl-PL" sz="4000" dirty="0"/>
              <a:t>w finansowaniu  </a:t>
            </a:r>
            <a:endParaRPr lang="pl-PL" sz="32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4</a:t>
            </a:fld>
            <a:endParaRPr lang="pl-PL" dirty="0"/>
          </a:p>
        </p:txBody>
      </p:sp>
      <p:graphicFrame>
        <p:nvGraphicFramePr>
          <p:cNvPr id="10" name="Wykres 9"/>
          <p:cNvGraphicFramePr/>
          <p:nvPr>
            <p:extLst>
              <p:ext uri="{D42A27DB-BD31-4B8C-83A1-F6EECF244321}">
                <p14:modId xmlns:p14="http://schemas.microsoft.com/office/powerpoint/2010/main" val="3255260098"/>
              </p:ext>
            </p:extLst>
          </p:nvPr>
        </p:nvGraphicFramePr>
        <p:xfrm>
          <a:off x="304246" y="1057702"/>
          <a:ext cx="11567323" cy="5446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517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938401"/>
          </a:xfrm>
          <a:solidFill>
            <a:srgbClr val="F7A600"/>
          </a:solidFill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Wykonanie ryczałtu PSZ za 9 miesięcy</a:t>
            </a:r>
            <a:endParaRPr lang="pl-PL" sz="48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DE85A-1CF9-47ED-B975-954F739C7F1B}" type="slidenum">
              <a:rPr lang="pl-PL" smtClean="0"/>
              <a:pPr/>
              <a:t>5</a:t>
            </a:fld>
            <a:endParaRPr lang="pl-PL" dirty="0"/>
          </a:p>
        </p:txBody>
      </p:sp>
      <p:graphicFrame>
        <p:nvGraphicFramePr>
          <p:cNvPr id="9" name="Wykres 8"/>
          <p:cNvGraphicFramePr/>
          <p:nvPr>
            <p:extLst>
              <p:ext uri="{D42A27DB-BD31-4B8C-83A1-F6EECF244321}">
                <p14:modId xmlns:p14="http://schemas.microsoft.com/office/powerpoint/2010/main" val="1691974108"/>
              </p:ext>
            </p:extLst>
          </p:nvPr>
        </p:nvGraphicFramePr>
        <p:xfrm>
          <a:off x="0" y="1219200"/>
          <a:ext cx="11834648" cy="4997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83500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1"/>
            <a:ext cx="12192000" cy="878028"/>
          </a:xfrm>
          <a:prstGeom prst="rect">
            <a:avLst/>
          </a:prstGeom>
          <a:solidFill>
            <a:srgbClr val="F7A6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5400" b="1">
                <a:ea typeface="+mj-ea"/>
                <a:cs typeface="+mj-cs"/>
              </a:defRPr>
            </a:lvl1pPr>
          </a:lstStyle>
          <a:p>
            <a:r>
              <a:rPr lang="pl-PL" sz="4800" dirty="0"/>
              <a:t>Realizacja ryczałtu PSZ w okresie I-IX 2023 r.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0090297" y="878029"/>
            <a:ext cx="1758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Średnio </a:t>
            </a:r>
            <a:r>
              <a:rPr lang="pl-PL" dirty="0"/>
              <a:t>103,26</a:t>
            </a:r>
            <a:r>
              <a:rPr lang="pl-PL" dirty="0" smtClean="0"/>
              <a:t>%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595" y="1062695"/>
            <a:ext cx="11924810" cy="522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57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0"/>
            <a:ext cx="12192000" cy="822036"/>
          </a:xfrm>
          <a:prstGeom prst="rect">
            <a:avLst/>
          </a:prstGeom>
          <a:solidFill>
            <a:srgbClr val="F7A60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ea typeface="+mj-ea"/>
                <a:cs typeface="+mj-cs"/>
              </a:defRPr>
            </a:lvl1pPr>
          </a:lstStyle>
          <a:p>
            <a:r>
              <a:rPr lang="pl-PL" sz="4800" dirty="0"/>
              <a:t>Realizacja ryczałtu PSZ w okresie I-IX 2023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43" y="905164"/>
            <a:ext cx="11918713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0" y="15470"/>
            <a:ext cx="12192000" cy="880457"/>
          </a:xfrm>
          <a:prstGeom prst="rect">
            <a:avLst/>
          </a:prstGeom>
          <a:solidFill>
            <a:srgbClr val="F7A600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 b="1">
                <a:ea typeface="+mj-ea"/>
                <a:cs typeface="+mj-cs"/>
              </a:defRPr>
            </a:lvl1pPr>
          </a:lstStyle>
          <a:p>
            <a:r>
              <a:rPr lang="pl-PL" sz="4800" dirty="0"/>
              <a:t>Realizacja ryczałtu PSZ w okresie I-IX 2023 r.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5927"/>
            <a:ext cx="11955292" cy="554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Łącznik prosty 16"/>
          <p:cNvCxnSpPr/>
          <p:nvPr/>
        </p:nvCxnSpPr>
        <p:spPr>
          <a:xfrm>
            <a:off x="327935" y="2379324"/>
            <a:ext cx="11046541" cy="6611"/>
          </a:xfrm>
          <a:prstGeom prst="line">
            <a:avLst/>
          </a:prstGeom>
          <a:ln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2436344" y="1673628"/>
            <a:ext cx="2155324" cy="4164677"/>
          </a:xfrm>
          <a:prstGeom prst="rect">
            <a:avLst/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b="1" dirty="0" smtClean="0">
                <a:solidFill>
                  <a:schemeClr val="accent5">
                    <a:lumMod val="75000"/>
                  </a:schemeClr>
                </a:solidFill>
              </a:rPr>
              <a:t>Ryczałt 2022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1186"/>
          </a:xfrm>
          <a:solidFill>
            <a:schemeClr val="accent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l-PL" sz="4800" dirty="0" smtClean="0"/>
              <a:t>Ryczałt na 2024 - Przypadek I</a:t>
            </a:r>
            <a:endParaRPr lang="pl-PL" sz="4800" dirty="0"/>
          </a:p>
        </p:txBody>
      </p:sp>
      <p:sp>
        <p:nvSpPr>
          <p:cNvPr id="3" name="Prostokąt 2"/>
          <p:cNvSpPr/>
          <p:nvPr/>
        </p:nvSpPr>
        <p:spPr>
          <a:xfrm>
            <a:off x="2436343" y="2389239"/>
            <a:ext cx="2155324" cy="34490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Wykonanie ryczałtu 2022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5115634" y="2389239"/>
            <a:ext cx="2155324" cy="3449066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dirty="0" smtClean="0">
                <a:solidFill>
                  <a:schemeClr val="accent5">
                    <a:lumMod val="75000"/>
                  </a:schemeClr>
                </a:solidFill>
              </a:rPr>
              <a:t>Ryczałt 2023</a:t>
            </a:r>
            <a:endParaRPr lang="pl-PL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5115633" y="1693294"/>
            <a:ext cx="2155324" cy="695946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pl-PL" sz="1600" b="1" dirty="0" smtClean="0"/>
              <a:t>Dod. Wyr. §3B OWU</a:t>
            </a:r>
            <a:endParaRPr lang="pl-PL" sz="1600" b="1" dirty="0"/>
          </a:p>
        </p:txBody>
      </p:sp>
      <p:sp>
        <p:nvSpPr>
          <p:cNvPr id="22" name="Prostokąt 21"/>
          <p:cNvSpPr/>
          <p:nvPr/>
        </p:nvSpPr>
        <p:spPr>
          <a:xfrm>
            <a:off x="7794922" y="2171701"/>
            <a:ext cx="2155324" cy="3666604"/>
          </a:xfrm>
          <a:prstGeom prst="rect">
            <a:avLst/>
          </a:prstGeom>
          <a:solidFill>
            <a:schemeClr val="bg1"/>
          </a:solidFill>
          <a:ln w="222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Ryczałt 2024</a:t>
            </a:r>
            <a:endParaRPr lang="pl-PL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115631" y="2380734"/>
            <a:ext cx="2155324" cy="344906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Wykonanie ryczałtu 2023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7794922" y="1699904"/>
            <a:ext cx="2155324" cy="292822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4" name="Prostokąt 23"/>
          <p:cNvSpPr/>
          <p:nvPr/>
        </p:nvSpPr>
        <p:spPr>
          <a:xfrm>
            <a:off x="5115631" y="1986116"/>
            <a:ext cx="2155324" cy="4031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Wykonanie §3B OWU</a:t>
            </a:r>
            <a:endParaRPr lang="pl-PL" sz="1600" b="1" dirty="0"/>
          </a:p>
        </p:txBody>
      </p:sp>
      <p:sp>
        <p:nvSpPr>
          <p:cNvPr id="19" name="Prostokąt 18"/>
          <p:cNvSpPr/>
          <p:nvPr/>
        </p:nvSpPr>
        <p:spPr>
          <a:xfrm>
            <a:off x="7900469" y="2187678"/>
            <a:ext cx="1944230" cy="219867"/>
          </a:xfrm>
          <a:prstGeom prst="rect">
            <a:avLst/>
          </a:prstGeom>
          <a:pattFill prst="ltUp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b="1" dirty="0" smtClean="0">
                <a:solidFill>
                  <a:schemeClr val="accent1">
                    <a:lumMod val="75000"/>
                  </a:schemeClr>
                </a:solidFill>
              </a:rPr>
              <a:t>Z niewykonań innych szpitali</a:t>
            </a:r>
            <a:endParaRPr lang="pl-PL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28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18" grpId="0" animBg="1"/>
      <p:bldP spid="21" grpId="0" animBg="1"/>
      <p:bldP spid="22" grpId="0" animBg="1"/>
      <p:bldP spid="14" grpId="0" animBg="1"/>
      <p:bldP spid="23" grpId="0" animBg="1"/>
      <p:bldP spid="24" grpId="0" animBg="1"/>
      <p:bldP spid="19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NFZ">
      <a:dk1>
        <a:srgbClr val="FFFFFF"/>
      </a:dk1>
      <a:lt1>
        <a:srgbClr val="312783"/>
      </a:lt1>
      <a:dk2>
        <a:srgbClr val="FFFFFF"/>
      </a:dk2>
      <a:lt2>
        <a:srgbClr val="000000"/>
      </a:lt2>
      <a:accent1>
        <a:srgbClr val="F7A600"/>
      </a:accent1>
      <a:accent2>
        <a:srgbClr val="3A5BA7"/>
      </a:accent2>
      <a:accent3>
        <a:srgbClr val="5AA1D8"/>
      </a:accent3>
      <a:accent4>
        <a:srgbClr val="50BCBD"/>
      </a:accent4>
      <a:accent5>
        <a:srgbClr val="F7A600"/>
      </a:accent5>
      <a:accent6>
        <a:srgbClr val="5AA1D8"/>
      </a:accent6>
      <a:hlink>
        <a:srgbClr val="0000FF"/>
      </a:hlink>
      <a:folHlink>
        <a:srgbClr val="F7A600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FZ">
    <a:dk1>
      <a:srgbClr val="FFFFFF"/>
    </a:dk1>
    <a:lt1>
      <a:srgbClr val="312783"/>
    </a:lt1>
    <a:dk2>
      <a:srgbClr val="FFFFFF"/>
    </a:dk2>
    <a:lt2>
      <a:srgbClr val="000000"/>
    </a:lt2>
    <a:accent1>
      <a:srgbClr val="F7A600"/>
    </a:accent1>
    <a:accent2>
      <a:srgbClr val="3A5BA7"/>
    </a:accent2>
    <a:accent3>
      <a:srgbClr val="5AA1D8"/>
    </a:accent3>
    <a:accent4>
      <a:srgbClr val="50BCBD"/>
    </a:accent4>
    <a:accent5>
      <a:srgbClr val="F7A600"/>
    </a:accent5>
    <a:accent6>
      <a:srgbClr val="5AA1D8"/>
    </a:accent6>
    <a:hlink>
      <a:srgbClr val="0000FF"/>
    </a:hlink>
    <a:folHlink>
      <a:srgbClr val="F7A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3392</TotalTime>
  <Words>1581</Words>
  <Application>Microsoft Office PowerPoint</Application>
  <PresentationFormat>Panoramiczny</PresentationFormat>
  <Paragraphs>212</Paragraphs>
  <Slides>31</Slides>
  <Notes>11</Notes>
  <HiddenSlides>0</HiddenSlides>
  <MMClips>0</MMClips>
  <ScaleCrop>false</ScaleCrop>
  <HeadingPairs>
    <vt:vector size="8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Motyw pakietu Office</vt:lpstr>
      <vt:lpstr>Arkusz</vt:lpstr>
      <vt:lpstr>Prezentacja programu PowerPoint</vt:lpstr>
      <vt:lpstr>Szpitale „marszałkowskie w finansowaniu </vt:lpstr>
      <vt:lpstr>Szpitale „marszałkowskie” w finansowaniu  </vt:lpstr>
      <vt:lpstr>Szpitale „marszałkowskie” w finansowaniu  </vt:lpstr>
      <vt:lpstr>Wykonanie ryczałtu PSZ za 9 miesięcy</vt:lpstr>
      <vt:lpstr>Prezentacja programu PowerPoint</vt:lpstr>
      <vt:lpstr>Prezentacja programu PowerPoint</vt:lpstr>
      <vt:lpstr>Prezentacja programu PowerPoint</vt:lpstr>
      <vt:lpstr>Ryczałt na 2024 - Przypadek I</vt:lpstr>
      <vt:lpstr>Ryczałt na 2024 - Przypadek II</vt:lpstr>
      <vt:lpstr>Ryczałt na 2024 - Przypadek III</vt:lpstr>
      <vt:lpstr>Ryczałt na 2024 - Przypadek IV</vt:lpstr>
      <vt:lpstr>I co dalej - zmiany legislacyjne (przesłane do ogłoszenia)</vt:lpstr>
      <vt:lpstr>I co dalej - zmiany legislacyjne (przesłane do ogłoszenia)</vt:lpstr>
      <vt:lpstr>Znieczulenia do porodu – gdzie „marszałkowskie”?</vt:lpstr>
      <vt:lpstr>Chirurgia robotowa na NFZ w liczbach</vt:lpstr>
      <vt:lpstr>Chirurgia robotowa na NFZ w liczbach</vt:lpstr>
      <vt:lpstr>Chirurgia robotowa na NFZ w liczbach</vt:lpstr>
      <vt:lpstr>Chirurgia robotowa na NFZ w liczbach</vt:lpstr>
      <vt:lpstr>Chirurgia robotowa na NFZ w liczbach</vt:lpstr>
      <vt:lpstr>Kupmy robota – wnioski IOWISZ</vt:lpstr>
      <vt:lpstr>Wnioski płatnika</vt:lpstr>
      <vt:lpstr>Wyzwania</vt:lpstr>
      <vt:lpstr>Wyzwania</vt:lpstr>
      <vt:lpstr>Wyzwania</vt:lpstr>
      <vt:lpstr>Wyzwanie – filozofia jakości</vt:lpstr>
      <vt:lpstr>Wyzwanie jakości</vt:lpstr>
      <vt:lpstr>Wyzwanie jakości</vt:lpstr>
      <vt:lpstr>Wyzwanie jakości</vt:lpstr>
      <vt:lpstr>Wyzwanie jakości</vt:lpstr>
      <vt:lpstr>Zamiast podsumowania - WYZWANIE PRZYSZŁOŚCI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Tomasik Katarzyna</dc:creator>
  <cp:lastModifiedBy>Dziełak Dariusz</cp:lastModifiedBy>
  <cp:revision>294</cp:revision>
  <cp:lastPrinted>2023-11-06T10:40:05Z</cp:lastPrinted>
  <dcterms:created xsi:type="dcterms:W3CDTF">2021-07-19T06:23:20Z</dcterms:created>
  <dcterms:modified xsi:type="dcterms:W3CDTF">2023-12-05T07:44:34Z</dcterms:modified>
</cp:coreProperties>
</file>