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6" r:id="rId2"/>
    <p:sldMasterId id="2147483780" r:id="rId3"/>
    <p:sldMasterId id="2147483708" r:id="rId4"/>
    <p:sldMasterId id="2147483690" r:id="rId5"/>
    <p:sldMasterId id="2147483762" r:id="rId6"/>
    <p:sldMasterId id="2147483798" r:id="rId7"/>
    <p:sldMasterId id="2147483744" r:id="rId8"/>
  </p:sldMasterIdLst>
  <p:notesMasterIdLst>
    <p:notesMasterId r:id="rId32"/>
  </p:notesMasterIdLst>
  <p:handoutMasterIdLst>
    <p:handoutMasterId r:id="rId33"/>
  </p:handoutMasterIdLst>
  <p:sldIdLst>
    <p:sldId id="306" r:id="rId9"/>
    <p:sldId id="343" r:id="rId10"/>
    <p:sldId id="363" r:id="rId11"/>
    <p:sldId id="345" r:id="rId12"/>
    <p:sldId id="356" r:id="rId13"/>
    <p:sldId id="361" r:id="rId14"/>
    <p:sldId id="359" r:id="rId15"/>
    <p:sldId id="362" r:id="rId16"/>
    <p:sldId id="366" r:id="rId17"/>
    <p:sldId id="353" r:id="rId18"/>
    <p:sldId id="329" r:id="rId19"/>
    <p:sldId id="332" r:id="rId20"/>
    <p:sldId id="333" r:id="rId21"/>
    <p:sldId id="334" r:id="rId22"/>
    <p:sldId id="336" r:id="rId23"/>
    <p:sldId id="342" r:id="rId24"/>
    <p:sldId id="311" r:id="rId25"/>
    <p:sldId id="315" r:id="rId26"/>
    <p:sldId id="317" r:id="rId27"/>
    <p:sldId id="341" r:id="rId28"/>
    <p:sldId id="323" r:id="rId29"/>
    <p:sldId id="324" r:id="rId30"/>
    <p:sldId id="337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18D"/>
    <a:srgbClr val="B01513"/>
    <a:srgbClr val="1E51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 jasny 1 — Ak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yl jasny 3 — Ak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 autoAdjust="0"/>
    <p:restoredTop sz="94660"/>
  </p:normalViewPr>
  <p:slideViewPr>
    <p:cSldViewPr snapToGrid="0">
      <p:cViewPr varScale="1">
        <p:scale>
          <a:sx n="67" d="100"/>
          <a:sy n="67" d="100"/>
        </p:scale>
        <p:origin x="13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935162401574805E-2"/>
          <c:y val="6.3505669634941517E-2"/>
          <c:w val="0.92687733759842517"/>
          <c:h val="0.762636412922154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PPZ, które wpłynęły do zaopiniowania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77000"/>
                    <a:tint val="98000"/>
                    <a:lumMod val="114000"/>
                  </a:schemeClr>
                </a:gs>
                <a:gs pos="100000">
                  <a:schemeClr val="accent5">
                    <a:tint val="77000"/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Arkusz1!$A$2:$A$16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Arkusz1!$B$2:$B$16</c:f>
              <c:numCache>
                <c:formatCode>General</c:formatCode>
                <c:ptCount val="15"/>
                <c:pt idx="0">
                  <c:v>32</c:v>
                </c:pt>
                <c:pt idx="1">
                  <c:v>228</c:v>
                </c:pt>
                <c:pt idx="2">
                  <c:v>262</c:v>
                </c:pt>
                <c:pt idx="3">
                  <c:v>370</c:v>
                </c:pt>
                <c:pt idx="4">
                  <c:v>243</c:v>
                </c:pt>
                <c:pt idx="5">
                  <c:v>256</c:v>
                </c:pt>
                <c:pt idx="6">
                  <c:v>272</c:v>
                </c:pt>
                <c:pt idx="7">
                  <c:v>284</c:v>
                </c:pt>
                <c:pt idx="8">
                  <c:v>401</c:v>
                </c:pt>
                <c:pt idx="9">
                  <c:v>248</c:v>
                </c:pt>
                <c:pt idx="10">
                  <c:v>205</c:v>
                </c:pt>
                <c:pt idx="11">
                  <c:v>157</c:v>
                </c:pt>
                <c:pt idx="12">
                  <c:v>124</c:v>
                </c:pt>
                <c:pt idx="13">
                  <c:v>86</c:v>
                </c:pt>
                <c:pt idx="14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BE-440E-AC4F-852AA3605A08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Liczba zaopiniowanych PPZ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76000"/>
                    <a:tint val="98000"/>
                    <a:lumMod val="114000"/>
                  </a:schemeClr>
                </a:gs>
                <a:gs pos="100000">
                  <a:schemeClr val="accent5">
                    <a:shade val="76000"/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Arkusz1!$A$2:$A$16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Arkusz1!$C$2:$C$16</c:f>
              <c:numCache>
                <c:formatCode>General</c:formatCode>
                <c:ptCount val="15"/>
                <c:pt idx="0">
                  <c:v>0</c:v>
                </c:pt>
                <c:pt idx="1">
                  <c:v>67</c:v>
                </c:pt>
                <c:pt idx="2">
                  <c:v>187</c:v>
                </c:pt>
                <c:pt idx="3">
                  <c:v>272</c:v>
                </c:pt>
                <c:pt idx="4">
                  <c:v>294</c:v>
                </c:pt>
                <c:pt idx="5">
                  <c:v>288</c:v>
                </c:pt>
                <c:pt idx="6">
                  <c:v>217</c:v>
                </c:pt>
                <c:pt idx="7">
                  <c:v>241</c:v>
                </c:pt>
                <c:pt idx="8">
                  <c:v>355</c:v>
                </c:pt>
                <c:pt idx="9">
                  <c:v>228</c:v>
                </c:pt>
                <c:pt idx="10">
                  <c:v>180</c:v>
                </c:pt>
                <c:pt idx="11">
                  <c:v>97</c:v>
                </c:pt>
                <c:pt idx="12">
                  <c:v>77</c:v>
                </c:pt>
                <c:pt idx="13">
                  <c:v>68</c:v>
                </c:pt>
                <c:pt idx="14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BE-440E-AC4F-852AA3605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151020320"/>
        <c:axId val="1151019488"/>
      </c:barChart>
      <c:catAx>
        <c:axId val="115102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51019488"/>
        <c:crosses val="autoZero"/>
        <c:auto val="1"/>
        <c:lblAlgn val="ctr"/>
        <c:lblOffset val="100"/>
        <c:noMultiLvlLbl val="0"/>
      </c:catAx>
      <c:valAx>
        <c:axId val="1151019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5102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740824049458493"/>
          <c:y val="0.91852186114743106"/>
          <c:w val="0.73692240443414381"/>
          <c:h val="8.14781388525687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605-4285-B2EC-C836AB258BB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605-4285-B2EC-C836AB258BB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605-4285-B2EC-C836AB258BB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605-4285-B2EC-C836AB258BB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605-4285-B2EC-C836AB258BB5}"/>
              </c:ext>
            </c:extLst>
          </c:dPt>
          <c:dPt>
            <c:idx val="5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91C-4580-849D-5A60912C152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605-4285-B2EC-C836AB258BB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605-4285-B2EC-C836AB258BB5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F605-4285-B2EC-C836AB258BB5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605-4285-B2EC-C836AB258BB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Arkusz1!$A$2:$A$11</c:f>
              <c:strCache>
                <c:ptCount val="6"/>
                <c:pt idx="0">
                  <c:v>Medycyna rozrodu</c:v>
                </c:pt>
                <c:pt idx="1">
                  <c:v>Rehabilitacja</c:v>
                </c:pt>
                <c:pt idx="2">
                  <c:v>Onkologia</c:v>
                </c:pt>
                <c:pt idx="3">
                  <c:v>Badania przesiewowe (wzrok, słuch)</c:v>
                </c:pt>
                <c:pt idx="4">
                  <c:v>Szczepienia p/pneumokokom</c:v>
                </c:pt>
                <c:pt idx="5">
                  <c:v>Pozostałe (inne dziedziny)</c:v>
                </c:pt>
              </c:strCache>
            </c:strRef>
          </c:cat>
          <c:val>
            <c:numRef>
              <c:f>Arkusz1!$B$2:$B$11</c:f>
              <c:numCache>
                <c:formatCode>0.00%</c:formatCode>
                <c:ptCount val="10"/>
                <c:pt idx="0">
                  <c:v>0.23499999999999999</c:v>
                </c:pt>
                <c:pt idx="1">
                  <c:v>0.185</c:v>
                </c:pt>
                <c:pt idx="2" formatCode="0%">
                  <c:v>0.1</c:v>
                </c:pt>
                <c:pt idx="3" formatCode="0%">
                  <c:v>7.0000000000000007E-2</c:v>
                </c:pt>
                <c:pt idx="4" formatCode="0%">
                  <c:v>0.06</c:v>
                </c:pt>
                <c:pt idx="5" formatCode="0%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1C-4580-849D-5A60912C15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E68FC7-27CA-4CA7-9A27-50D940137659}" type="doc">
      <dgm:prSet loTypeId="urn:microsoft.com/office/officeart/2005/8/layout/StepDownProcess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067B06E-E6FE-4F09-8ADA-D00F9BF4958A}">
      <dgm:prSet phldrT="[Tekst]"/>
      <dgm:spPr>
        <a:xfrm>
          <a:off x="1016865" y="19790"/>
          <a:ext cx="822028" cy="575393"/>
        </a:xfrm>
        <a:prstGeom prst="roundRect">
          <a:avLst>
            <a:gd name="adj" fmla="val 16670"/>
          </a:avLst>
        </a:prstGeom>
      </dgm:spPr>
      <dgm:t>
        <a:bodyPr/>
        <a:lstStyle/>
        <a:p>
          <a:pPr>
            <a:buNone/>
          </a:pPr>
          <a:r>
            <a:rPr lang="pl-PL" dirty="0">
              <a:latin typeface="+mn-lt"/>
              <a:ea typeface="+mn-ea"/>
              <a:cs typeface="+mn-cs"/>
            </a:rPr>
            <a:t>Prośba                    o opinię do AOTMiT</a:t>
          </a:r>
        </a:p>
      </dgm:t>
    </dgm:pt>
    <dgm:pt modelId="{D301FD40-6BF1-40C1-8B5E-92B926398030}" type="parTrans" cxnId="{24BDE032-AE32-490F-882C-D31AE5093D5E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B20599A6-4FDB-4A9B-990B-2BA9AEA94B39}" type="sibTrans" cxnId="{24BDE032-AE32-490F-882C-D31AE5093D5E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85C0F37F-9432-49F4-92FC-A6FEA6F82389}">
      <dgm:prSet phldrT="[Tekst]" custT="1"/>
      <dgm:spPr>
        <a:xfrm>
          <a:off x="1838893" y="74667"/>
          <a:ext cx="597865" cy="465058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pl-PL" sz="1200" dirty="0">
              <a:latin typeface="+mn-lt"/>
              <a:ea typeface="+mn-ea"/>
              <a:cs typeface="+mn-cs"/>
            </a:rPr>
            <a:t>Minister</a:t>
          </a:r>
        </a:p>
      </dgm:t>
    </dgm:pt>
    <dgm:pt modelId="{E6C5639B-BEDA-4A51-8650-5BA44D8C0013}" type="parTrans" cxnId="{5BB99C6C-32F4-4A53-900B-3A9EDA1D3742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1EFB9B14-DA51-40EC-9C39-ECA328DB3C1B}" type="sibTrans" cxnId="{5BB99C6C-32F4-4A53-900B-3A9EDA1D3742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7559D264-2509-4BEF-A62D-54CC0448ADD5}">
      <dgm:prSet phldrT="[Tekst]" custT="1"/>
      <dgm:spPr>
        <a:xfrm>
          <a:off x="2520442" y="721023"/>
          <a:ext cx="597865" cy="465058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pl-PL" sz="1200" dirty="0">
              <a:latin typeface="+mn-lt"/>
              <a:ea typeface="+mn-ea"/>
              <a:cs typeface="+mn-cs"/>
            </a:rPr>
            <a:t>AOTMiT</a:t>
          </a:r>
        </a:p>
      </dgm:t>
    </dgm:pt>
    <dgm:pt modelId="{BA0FE179-090D-4CFC-891D-352025EA0972}" type="parTrans" cxnId="{903B445D-7D2E-4B2D-A031-AFEFABED160E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F6DECCBF-AE51-4887-A5AC-A8FD383818C2}" type="sibTrans" cxnId="{903B445D-7D2E-4B2D-A031-AFEFABED160E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F6722DF3-7897-47EE-8348-D2138AA1F3CC}">
      <dgm:prSet phldrT="[Tekst]" custT="1"/>
      <dgm:spPr>
        <a:xfrm>
          <a:off x="3883540" y="2013736"/>
          <a:ext cx="597865" cy="465058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pl-PL" sz="1200" dirty="0">
              <a:latin typeface="+mn-lt"/>
              <a:ea typeface="+mn-ea"/>
              <a:cs typeface="+mn-cs"/>
            </a:rPr>
            <a:t>AOTMiT</a:t>
          </a:r>
        </a:p>
      </dgm:t>
    </dgm:pt>
    <dgm:pt modelId="{0A625D72-89DE-444D-A432-39B4FBC1C0F4}" type="parTrans" cxnId="{4A80C063-4011-41FD-8783-A20D601389F4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F661EC53-1B84-45F1-BF0B-F8C0926B0C19}" type="sibTrans" cxnId="{4A80C063-4011-41FD-8783-A20D601389F4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20B9884C-774A-47D9-B7EA-F2C4427A477E}">
      <dgm:prSet phldrT="[Tekst]"/>
      <dgm:spPr>
        <a:xfrm>
          <a:off x="3743060" y="2605216"/>
          <a:ext cx="822028" cy="575393"/>
        </a:xfrm>
        <a:prstGeom prst="roundRect">
          <a:avLst>
            <a:gd name="adj" fmla="val 16670"/>
          </a:avLst>
        </a:prstGeom>
      </dgm:spPr>
      <dgm:t>
        <a:bodyPr/>
        <a:lstStyle/>
        <a:p>
          <a:pPr>
            <a:buNone/>
          </a:pPr>
          <a:r>
            <a:rPr lang="pl-PL">
              <a:latin typeface="+mn-lt"/>
              <a:ea typeface="+mn-ea"/>
              <a:cs typeface="+mn-cs"/>
            </a:rPr>
            <a:t>Decyzja            o realizacji PPZ</a:t>
          </a:r>
          <a:endParaRPr lang="pl-PL" dirty="0">
            <a:latin typeface="+mn-lt"/>
            <a:ea typeface="+mn-ea"/>
            <a:cs typeface="+mn-cs"/>
          </a:endParaRPr>
        </a:p>
      </dgm:t>
    </dgm:pt>
    <dgm:pt modelId="{BB2924CF-CF05-463F-856A-599DE6B487A7}" type="parTrans" cxnId="{013E03E3-482B-42FF-A0D2-590A9C799857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322E5657-0AD7-442C-9A8D-8AD4452C3AFC}" type="sibTrans" cxnId="{013E03E3-482B-42FF-A0D2-590A9C799857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D38B1358-BD07-4615-97E8-4D72B3C4760F}">
      <dgm:prSet phldrT="[Tekst]" custT="1"/>
      <dgm:spPr>
        <a:xfrm>
          <a:off x="4565089" y="2660093"/>
          <a:ext cx="597865" cy="465058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pl-PL" sz="1200" dirty="0">
              <a:latin typeface="+mn-lt"/>
              <a:ea typeface="+mn-ea"/>
              <a:cs typeface="+mn-cs"/>
            </a:rPr>
            <a:t>Minister</a:t>
          </a:r>
        </a:p>
      </dgm:t>
    </dgm:pt>
    <dgm:pt modelId="{F9C4AB38-33B7-472D-BA44-F325D3586439}" type="parTrans" cxnId="{1093C708-3162-4A6B-AC4A-2FCA003FF53A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728DEAB1-5114-4E04-88C6-029891D20512}" type="sibTrans" cxnId="{1093C708-3162-4A6B-AC4A-2FCA003FF53A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9FC19CFC-6F7A-4573-9964-B72D88867F31}">
      <dgm:prSet phldrT="[Tekst]" custT="1"/>
      <dgm:spPr>
        <a:xfrm>
          <a:off x="1838893" y="74667"/>
          <a:ext cx="597865" cy="465058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pl-PL" sz="1200" dirty="0">
              <a:latin typeface="+mn-lt"/>
              <a:ea typeface="+mn-ea"/>
              <a:cs typeface="+mn-cs"/>
            </a:rPr>
            <a:t>JST</a:t>
          </a:r>
        </a:p>
      </dgm:t>
    </dgm:pt>
    <dgm:pt modelId="{C6014036-93AD-410F-9AFA-7254B573F3EF}" type="parTrans" cxnId="{74E3BF4C-ECAD-4649-92BF-D827790DCEBC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BCDE3FAC-EF6B-4DFC-A3EE-502E6FA68146}" type="sibTrans" cxnId="{74E3BF4C-ECAD-4649-92BF-D827790DCEBC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B5AEB0AC-974B-41A8-97C8-D4FF36469123}">
      <dgm:prSet phldrT="[Tekst]" custT="1"/>
      <dgm:spPr>
        <a:xfrm>
          <a:off x="3201991" y="1367380"/>
          <a:ext cx="597865" cy="465058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pl-PL" sz="1200" dirty="0">
              <a:latin typeface="+mn-lt"/>
              <a:ea typeface="+mn-ea"/>
              <a:cs typeface="+mn-cs"/>
            </a:rPr>
            <a:t>AOTMiT</a:t>
          </a:r>
        </a:p>
      </dgm:t>
    </dgm:pt>
    <dgm:pt modelId="{E3C4BAE8-FB03-4D8C-9BCA-489516AA5744}" type="parTrans" cxnId="{29C91ABC-EA0D-4691-B9AB-17454856707B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7D3D19D2-7BC8-4EFA-B21F-FFACC5E01627}" type="sibTrans" cxnId="{29C91ABC-EA0D-4691-B9AB-17454856707B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4B6B4EBE-132F-432C-9258-482F35227BE6}">
      <dgm:prSet phldrT="[Tekst]"/>
      <dgm:spPr>
        <a:xfrm>
          <a:off x="3061512" y="1958859"/>
          <a:ext cx="822028" cy="575393"/>
        </a:xfrm>
        <a:prstGeom prst="roundRect">
          <a:avLst>
            <a:gd name="adj" fmla="val 16670"/>
          </a:avLst>
        </a:prstGeom>
      </dgm:spPr>
      <dgm:t>
        <a:bodyPr/>
        <a:lstStyle/>
        <a:p>
          <a:pPr>
            <a:buNone/>
          </a:pPr>
          <a:r>
            <a:rPr lang="pl-PL">
              <a:latin typeface="+mn-lt"/>
              <a:ea typeface="+mn-ea"/>
              <a:cs typeface="+mn-cs"/>
            </a:rPr>
            <a:t>Opinia Prezesa</a:t>
          </a:r>
        </a:p>
      </dgm:t>
    </dgm:pt>
    <dgm:pt modelId="{A818443A-AC59-4B7C-8625-E2B93C4B20C3}" type="parTrans" cxnId="{BEDEBFE0-C8EE-4EF6-AF55-89E5616A44D5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50703683-5ED0-45D2-B0FC-340F65548CEB}" type="sibTrans" cxnId="{BEDEBFE0-C8EE-4EF6-AF55-89E5616A44D5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C8C53804-F0B1-4350-8956-3065E2EC816C}">
      <dgm:prSet phldrT="[Tekst]" custT="1"/>
      <dgm:spPr>
        <a:xfrm>
          <a:off x="4565089" y="2660093"/>
          <a:ext cx="597865" cy="465058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pl-PL" sz="1200" dirty="0">
              <a:latin typeface="+mn-lt"/>
              <a:ea typeface="+mn-ea"/>
              <a:cs typeface="+mn-cs"/>
            </a:rPr>
            <a:t>JST</a:t>
          </a:r>
        </a:p>
      </dgm:t>
    </dgm:pt>
    <dgm:pt modelId="{F7396014-D3C6-44C1-A525-9E7EC69CD8B9}" type="parTrans" cxnId="{16E2DD8C-9E52-4494-8B0A-2440058B801A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9A6A6B43-E9C3-4C96-A547-70B602BF1070}" type="sibTrans" cxnId="{16E2DD8C-9E52-4494-8B0A-2440058B801A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5C8305BF-7F18-4778-9B0D-5FD9CC6CCB91}">
      <dgm:prSet phldrT="[Tekst]"/>
      <dgm:spPr>
        <a:xfrm>
          <a:off x="2379963" y="1312503"/>
          <a:ext cx="822028" cy="575393"/>
        </a:xfrm>
        <a:prstGeom prst="roundRect">
          <a:avLst>
            <a:gd name="adj" fmla="val 16670"/>
          </a:avLst>
        </a:prstGeom>
      </dgm:spPr>
      <dgm:t>
        <a:bodyPr/>
        <a:lstStyle/>
        <a:p>
          <a:pPr>
            <a:buNone/>
          </a:pPr>
          <a:r>
            <a:rPr lang="pl-PL">
              <a:latin typeface="+mn-lt"/>
              <a:ea typeface="+mn-ea"/>
              <a:cs typeface="+mn-cs"/>
            </a:rPr>
            <a:t>Opinia RP</a:t>
          </a:r>
        </a:p>
      </dgm:t>
    </dgm:pt>
    <dgm:pt modelId="{59408FBA-DB88-4C3C-A8F4-F108EF5D67CC}" type="parTrans" cxnId="{18F61F3D-0C3F-4847-A1FF-3C9478047704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CA942B98-4A34-4F2E-8505-4D2275A0CE55}" type="sibTrans" cxnId="{18F61F3D-0C3F-4847-A1FF-3C9478047704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46AF0C9F-3F4A-43E0-9C54-74EA805AC7C6}">
      <dgm:prSet phldrT="[Tekst]"/>
      <dgm:spPr>
        <a:xfrm>
          <a:off x="1698414" y="666147"/>
          <a:ext cx="822028" cy="575393"/>
        </a:xfrm>
        <a:prstGeom prst="roundRect">
          <a:avLst>
            <a:gd name="adj" fmla="val 16670"/>
          </a:avLst>
        </a:prstGeom>
      </dgm:spPr>
      <dgm:t>
        <a:bodyPr/>
        <a:lstStyle/>
        <a:p>
          <a:pPr>
            <a:buNone/>
          </a:pPr>
          <a:r>
            <a:rPr lang="pl-PL" dirty="0">
              <a:latin typeface="+mn-lt"/>
              <a:ea typeface="+mn-ea"/>
              <a:cs typeface="+mn-cs"/>
            </a:rPr>
            <a:t>Raport analityczny</a:t>
          </a:r>
        </a:p>
      </dgm:t>
    </dgm:pt>
    <dgm:pt modelId="{896246C6-F724-4E95-99DB-1641DE57DD47}" type="parTrans" cxnId="{6BCA65D3-A800-4932-8A9A-EB97028DDE24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370CC05B-F85D-4B23-90C4-5710E2E9FB6E}" type="sibTrans" cxnId="{6BCA65D3-A800-4932-8A9A-EB97028DDE24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DCC1383B-217A-4DC4-A276-012EBBFCB809}" type="pres">
      <dgm:prSet presAssocID="{6AE68FC7-27CA-4CA7-9A27-50D940137659}" presName="rootnode" presStyleCnt="0">
        <dgm:presLayoutVars>
          <dgm:chMax/>
          <dgm:chPref/>
          <dgm:dir/>
          <dgm:animLvl val="lvl"/>
        </dgm:presLayoutVars>
      </dgm:prSet>
      <dgm:spPr/>
    </dgm:pt>
    <dgm:pt modelId="{19EDE290-0E23-4CE5-9FAF-F3E403F6A5BF}" type="pres">
      <dgm:prSet presAssocID="{7067B06E-E6FE-4F09-8ADA-D00F9BF4958A}" presName="composite" presStyleCnt="0"/>
      <dgm:spPr/>
    </dgm:pt>
    <dgm:pt modelId="{971D6043-0FAE-4EDA-9D09-9BDBE899820F}" type="pres">
      <dgm:prSet presAssocID="{7067B06E-E6FE-4F09-8ADA-D00F9BF4958A}" presName="bentUpArrow1" presStyleLbl="alignImgPlace1" presStyleIdx="0" presStyleCnt="4"/>
      <dgm:spPr>
        <a:xfrm rot="5400000">
          <a:off x="1146238" y="561093"/>
          <a:ext cx="488311" cy="555924"/>
        </a:xfrm>
        <a:prstGeom prst="bentUpArrow">
          <a:avLst>
            <a:gd name="adj1" fmla="val 32840"/>
            <a:gd name="adj2" fmla="val 25000"/>
            <a:gd name="adj3" fmla="val 35780"/>
          </a:avLst>
        </a:prstGeom>
      </dgm:spPr>
    </dgm:pt>
    <dgm:pt modelId="{293C869E-0763-4834-8562-2B691324DECA}" type="pres">
      <dgm:prSet presAssocID="{7067B06E-E6FE-4F09-8ADA-D00F9BF4958A}" presName="ParentText" presStyleLbl="node1" presStyleIdx="0" presStyleCnt="5">
        <dgm:presLayoutVars>
          <dgm:chMax val="1"/>
          <dgm:chPref val="1"/>
          <dgm:bulletEnabled val="1"/>
        </dgm:presLayoutVars>
      </dgm:prSet>
      <dgm:spPr/>
    </dgm:pt>
    <dgm:pt modelId="{37036C06-DB6B-46AF-B026-98E5DB899DCE}" type="pres">
      <dgm:prSet presAssocID="{7067B06E-E6FE-4F09-8ADA-D00F9BF4958A}" presName="Child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02F09C5C-5427-474B-9CD4-8472DD79787F}" type="pres">
      <dgm:prSet presAssocID="{B20599A6-4FDB-4A9B-990B-2BA9AEA94B39}" presName="sibTrans" presStyleCnt="0"/>
      <dgm:spPr/>
    </dgm:pt>
    <dgm:pt modelId="{BAAE116C-4FC4-40A6-9750-C948463303DF}" type="pres">
      <dgm:prSet presAssocID="{46AF0C9F-3F4A-43E0-9C54-74EA805AC7C6}" presName="composite" presStyleCnt="0"/>
      <dgm:spPr/>
    </dgm:pt>
    <dgm:pt modelId="{B1114C22-8901-4067-819C-1DC751CEB373}" type="pres">
      <dgm:prSet presAssocID="{46AF0C9F-3F4A-43E0-9C54-74EA805AC7C6}" presName="bentUpArrow1" presStyleLbl="alignImgPlace1" presStyleIdx="1" presStyleCnt="4"/>
      <dgm:spPr>
        <a:xfrm rot="5400000">
          <a:off x="1827787" y="1207449"/>
          <a:ext cx="488311" cy="555924"/>
        </a:xfrm>
        <a:prstGeom prst="bentUpArrow">
          <a:avLst>
            <a:gd name="adj1" fmla="val 32840"/>
            <a:gd name="adj2" fmla="val 25000"/>
            <a:gd name="adj3" fmla="val 35780"/>
          </a:avLst>
        </a:prstGeom>
      </dgm:spPr>
    </dgm:pt>
    <dgm:pt modelId="{2534D0F6-3045-455A-92D7-8278B36FE679}" type="pres">
      <dgm:prSet presAssocID="{46AF0C9F-3F4A-43E0-9C54-74EA805AC7C6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B209813A-458E-4A04-A369-8FFE6AA7CCA9}" type="pres">
      <dgm:prSet presAssocID="{46AF0C9F-3F4A-43E0-9C54-74EA805AC7C6}" presName="Child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279282DC-3520-41C7-A70C-1E754CCAC1C4}" type="pres">
      <dgm:prSet presAssocID="{370CC05B-F85D-4B23-90C4-5710E2E9FB6E}" presName="sibTrans" presStyleCnt="0"/>
      <dgm:spPr/>
    </dgm:pt>
    <dgm:pt modelId="{ACF8A231-473F-447F-AF34-F4BBDD613F76}" type="pres">
      <dgm:prSet presAssocID="{5C8305BF-7F18-4778-9B0D-5FD9CC6CCB91}" presName="composite" presStyleCnt="0"/>
      <dgm:spPr/>
    </dgm:pt>
    <dgm:pt modelId="{637DD95A-538D-48E5-81CF-3081BEC7DCAC}" type="pres">
      <dgm:prSet presAssocID="{5C8305BF-7F18-4778-9B0D-5FD9CC6CCB91}" presName="bentUpArrow1" presStyleLbl="alignImgPlace1" presStyleIdx="2" presStyleCnt="4"/>
      <dgm:spPr>
        <a:xfrm rot="5400000">
          <a:off x="2509336" y="1853805"/>
          <a:ext cx="488311" cy="555924"/>
        </a:xfrm>
        <a:prstGeom prst="bentUpArrow">
          <a:avLst>
            <a:gd name="adj1" fmla="val 32840"/>
            <a:gd name="adj2" fmla="val 25000"/>
            <a:gd name="adj3" fmla="val 35780"/>
          </a:avLst>
        </a:prstGeom>
      </dgm:spPr>
    </dgm:pt>
    <dgm:pt modelId="{AEC22FE4-C5CF-45F1-8AC5-EA2FEE5A1DE3}" type="pres">
      <dgm:prSet presAssocID="{5C8305BF-7F18-4778-9B0D-5FD9CC6CCB91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A64759D9-70A5-41C3-9584-2AFD8CB7B2C2}" type="pres">
      <dgm:prSet presAssocID="{5C8305BF-7F18-4778-9B0D-5FD9CC6CCB91}" presName="Child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EF1111CD-4FCE-4D29-9725-E5BC10EBE80E}" type="pres">
      <dgm:prSet presAssocID="{CA942B98-4A34-4F2E-8505-4D2275A0CE55}" presName="sibTrans" presStyleCnt="0"/>
      <dgm:spPr/>
    </dgm:pt>
    <dgm:pt modelId="{D6875B55-864B-42B9-98B7-90FB262B3C46}" type="pres">
      <dgm:prSet presAssocID="{4B6B4EBE-132F-432C-9258-482F35227BE6}" presName="composite" presStyleCnt="0"/>
      <dgm:spPr/>
    </dgm:pt>
    <dgm:pt modelId="{7B5B3A26-8051-4431-A567-10615D80332F}" type="pres">
      <dgm:prSet presAssocID="{4B6B4EBE-132F-432C-9258-482F35227BE6}" presName="bentUpArrow1" presStyleLbl="alignImgPlace1" presStyleIdx="3" presStyleCnt="4"/>
      <dgm:spPr>
        <a:xfrm rot="5400000">
          <a:off x="3190884" y="2500162"/>
          <a:ext cx="488311" cy="555924"/>
        </a:xfrm>
        <a:prstGeom prst="bentUpArrow">
          <a:avLst>
            <a:gd name="adj1" fmla="val 32840"/>
            <a:gd name="adj2" fmla="val 25000"/>
            <a:gd name="adj3" fmla="val 35780"/>
          </a:avLst>
        </a:prstGeom>
      </dgm:spPr>
    </dgm:pt>
    <dgm:pt modelId="{3242AA00-3804-48F7-8596-33AA8A128A8F}" type="pres">
      <dgm:prSet presAssocID="{4B6B4EBE-132F-432C-9258-482F35227BE6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226304F1-0CE4-4CA9-B528-560F24CF4C3A}" type="pres">
      <dgm:prSet presAssocID="{4B6B4EBE-132F-432C-9258-482F35227BE6}" presName="Child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2A5488AF-11A4-40CE-80BC-D27B79BF3358}" type="pres">
      <dgm:prSet presAssocID="{50703683-5ED0-45D2-B0FC-340F65548CEB}" presName="sibTrans" presStyleCnt="0"/>
      <dgm:spPr/>
    </dgm:pt>
    <dgm:pt modelId="{C8F71555-84A4-4D3D-BE7E-0CC6E18601BC}" type="pres">
      <dgm:prSet presAssocID="{20B9884C-774A-47D9-B7EA-F2C4427A477E}" presName="composite" presStyleCnt="0"/>
      <dgm:spPr/>
    </dgm:pt>
    <dgm:pt modelId="{CE23A461-0C04-418E-ADDA-17896370DF01}" type="pres">
      <dgm:prSet presAssocID="{20B9884C-774A-47D9-B7EA-F2C4427A477E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  <dgm:pt modelId="{289AA436-0900-45C0-AB5D-DEB3BBABAF00}" type="pres">
      <dgm:prSet presAssocID="{20B9884C-774A-47D9-B7EA-F2C4427A477E}" presName="FinalChild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1093C708-3162-4A6B-AC4A-2FCA003FF53A}" srcId="{20B9884C-774A-47D9-B7EA-F2C4427A477E}" destId="{D38B1358-BD07-4615-97E8-4D72B3C4760F}" srcOrd="0" destOrd="0" parTransId="{F9C4AB38-33B7-472D-BA44-F325D3586439}" sibTransId="{728DEAB1-5114-4E04-88C6-029891D20512}"/>
    <dgm:cxn modelId="{CD405209-C606-49AB-85D5-484B0292F283}" type="presOf" srcId="{F6722DF3-7897-47EE-8348-D2138AA1F3CC}" destId="{226304F1-0CE4-4CA9-B528-560F24CF4C3A}" srcOrd="0" destOrd="0" presId="urn:microsoft.com/office/officeart/2005/8/layout/StepDownProcess"/>
    <dgm:cxn modelId="{ADE80B13-874E-4E18-B485-2F8ECC11DCBC}" type="presOf" srcId="{D38B1358-BD07-4615-97E8-4D72B3C4760F}" destId="{289AA436-0900-45C0-AB5D-DEB3BBABAF00}" srcOrd="0" destOrd="0" presId="urn:microsoft.com/office/officeart/2005/8/layout/StepDownProcess"/>
    <dgm:cxn modelId="{A5307218-9095-4E78-B4E9-31F4AC06BE71}" type="presOf" srcId="{46AF0C9F-3F4A-43E0-9C54-74EA805AC7C6}" destId="{2534D0F6-3045-455A-92D7-8278B36FE679}" srcOrd="0" destOrd="0" presId="urn:microsoft.com/office/officeart/2005/8/layout/StepDownProcess"/>
    <dgm:cxn modelId="{24BDE032-AE32-490F-882C-D31AE5093D5E}" srcId="{6AE68FC7-27CA-4CA7-9A27-50D940137659}" destId="{7067B06E-E6FE-4F09-8ADA-D00F9BF4958A}" srcOrd="0" destOrd="0" parTransId="{D301FD40-6BF1-40C1-8B5E-92B926398030}" sibTransId="{B20599A6-4FDB-4A9B-990B-2BA9AEA94B39}"/>
    <dgm:cxn modelId="{A1826C39-B9CE-4120-B017-AABA1662C1D5}" type="presOf" srcId="{7559D264-2509-4BEF-A62D-54CC0448ADD5}" destId="{B209813A-458E-4A04-A369-8FFE6AA7CCA9}" srcOrd="0" destOrd="0" presId="urn:microsoft.com/office/officeart/2005/8/layout/StepDownProcess"/>
    <dgm:cxn modelId="{18F61F3D-0C3F-4847-A1FF-3C9478047704}" srcId="{6AE68FC7-27CA-4CA7-9A27-50D940137659}" destId="{5C8305BF-7F18-4778-9B0D-5FD9CC6CCB91}" srcOrd="2" destOrd="0" parTransId="{59408FBA-DB88-4C3C-A8F4-F108EF5D67CC}" sibTransId="{CA942B98-4A34-4F2E-8505-4D2275A0CE55}"/>
    <dgm:cxn modelId="{903B445D-7D2E-4B2D-A031-AFEFABED160E}" srcId="{46AF0C9F-3F4A-43E0-9C54-74EA805AC7C6}" destId="{7559D264-2509-4BEF-A62D-54CC0448ADD5}" srcOrd="0" destOrd="0" parTransId="{BA0FE179-090D-4CFC-891D-352025EA0972}" sibTransId="{F6DECCBF-AE51-4887-A5AC-A8FD383818C2}"/>
    <dgm:cxn modelId="{BF563D60-69CA-43F3-8AB6-154ECDABD045}" type="presOf" srcId="{5C8305BF-7F18-4778-9B0D-5FD9CC6CCB91}" destId="{AEC22FE4-C5CF-45F1-8AC5-EA2FEE5A1DE3}" srcOrd="0" destOrd="0" presId="urn:microsoft.com/office/officeart/2005/8/layout/StepDownProcess"/>
    <dgm:cxn modelId="{4A80C063-4011-41FD-8783-A20D601389F4}" srcId="{4B6B4EBE-132F-432C-9258-482F35227BE6}" destId="{F6722DF3-7897-47EE-8348-D2138AA1F3CC}" srcOrd="0" destOrd="0" parTransId="{0A625D72-89DE-444D-A432-39B4FBC1C0F4}" sibTransId="{F661EC53-1B84-45F1-BF0B-F8C0926B0C19}"/>
    <dgm:cxn modelId="{5783F044-FA68-4FC3-AB60-D58E0782E676}" type="presOf" srcId="{85C0F37F-9432-49F4-92FC-A6FEA6F82389}" destId="{37036C06-DB6B-46AF-B026-98E5DB899DCE}" srcOrd="0" destOrd="0" presId="urn:microsoft.com/office/officeart/2005/8/layout/StepDownProcess"/>
    <dgm:cxn modelId="{15A2206B-C021-43CD-96F4-AA721EC96BE2}" type="presOf" srcId="{20B9884C-774A-47D9-B7EA-F2C4427A477E}" destId="{CE23A461-0C04-418E-ADDA-17896370DF01}" srcOrd="0" destOrd="0" presId="urn:microsoft.com/office/officeart/2005/8/layout/StepDownProcess"/>
    <dgm:cxn modelId="{5BB99C6C-32F4-4A53-900B-3A9EDA1D3742}" srcId="{7067B06E-E6FE-4F09-8ADA-D00F9BF4958A}" destId="{85C0F37F-9432-49F4-92FC-A6FEA6F82389}" srcOrd="0" destOrd="0" parTransId="{E6C5639B-BEDA-4A51-8650-5BA44D8C0013}" sibTransId="{1EFB9B14-DA51-40EC-9C39-ECA328DB3C1B}"/>
    <dgm:cxn modelId="{74E3BF4C-ECAD-4649-92BF-D827790DCEBC}" srcId="{7067B06E-E6FE-4F09-8ADA-D00F9BF4958A}" destId="{9FC19CFC-6F7A-4573-9964-B72D88867F31}" srcOrd="1" destOrd="0" parTransId="{C6014036-93AD-410F-9AFA-7254B573F3EF}" sibTransId="{BCDE3FAC-EF6B-4DFC-A3EE-502E6FA68146}"/>
    <dgm:cxn modelId="{E647E456-0A50-452F-9BD3-BE93CC759C9B}" type="presOf" srcId="{9FC19CFC-6F7A-4573-9964-B72D88867F31}" destId="{37036C06-DB6B-46AF-B026-98E5DB899DCE}" srcOrd="0" destOrd="1" presId="urn:microsoft.com/office/officeart/2005/8/layout/StepDownProcess"/>
    <dgm:cxn modelId="{AC01E583-9D71-47C8-A78E-87B39FFFEE27}" type="presOf" srcId="{4B6B4EBE-132F-432C-9258-482F35227BE6}" destId="{3242AA00-3804-48F7-8596-33AA8A128A8F}" srcOrd="0" destOrd="0" presId="urn:microsoft.com/office/officeart/2005/8/layout/StepDownProcess"/>
    <dgm:cxn modelId="{0D9F8B85-33C8-4EAD-B373-8CA4281F9DE1}" type="presOf" srcId="{C8C53804-F0B1-4350-8956-3065E2EC816C}" destId="{289AA436-0900-45C0-AB5D-DEB3BBABAF00}" srcOrd="0" destOrd="1" presId="urn:microsoft.com/office/officeart/2005/8/layout/StepDownProcess"/>
    <dgm:cxn modelId="{16E2DD8C-9E52-4494-8B0A-2440058B801A}" srcId="{20B9884C-774A-47D9-B7EA-F2C4427A477E}" destId="{C8C53804-F0B1-4350-8956-3065E2EC816C}" srcOrd="1" destOrd="0" parTransId="{F7396014-D3C6-44C1-A525-9E7EC69CD8B9}" sibTransId="{9A6A6B43-E9C3-4C96-A547-70B602BF1070}"/>
    <dgm:cxn modelId="{688D95A3-153E-481D-AB8B-B812300626BC}" type="presOf" srcId="{B5AEB0AC-974B-41A8-97C8-D4FF36469123}" destId="{A64759D9-70A5-41C3-9584-2AFD8CB7B2C2}" srcOrd="0" destOrd="0" presId="urn:microsoft.com/office/officeart/2005/8/layout/StepDownProcess"/>
    <dgm:cxn modelId="{29C91ABC-EA0D-4691-B9AB-17454856707B}" srcId="{5C8305BF-7F18-4778-9B0D-5FD9CC6CCB91}" destId="{B5AEB0AC-974B-41A8-97C8-D4FF36469123}" srcOrd="0" destOrd="0" parTransId="{E3C4BAE8-FB03-4D8C-9BCA-489516AA5744}" sibTransId="{7D3D19D2-7BC8-4EFA-B21F-FFACC5E01627}"/>
    <dgm:cxn modelId="{6BCA65D3-A800-4932-8A9A-EB97028DDE24}" srcId="{6AE68FC7-27CA-4CA7-9A27-50D940137659}" destId="{46AF0C9F-3F4A-43E0-9C54-74EA805AC7C6}" srcOrd="1" destOrd="0" parTransId="{896246C6-F724-4E95-99DB-1641DE57DD47}" sibTransId="{370CC05B-F85D-4B23-90C4-5710E2E9FB6E}"/>
    <dgm:cxn modelId="{724D9BD7-4E1D-44CF-A935-5E80527ADEE7}" type="presOf" srcId="{6AE68FC7-27CA-4CA7-9A27-50D940137659}" destId="{DCC1383B-217A-4DC4-A276-012EBBFCB809}" srcOrd="0" destOrd="0" presId="urn:microsoft.com/office/officeart/2005/8/layout/StepDownProcess"/>
    <dgm:cxn modelId="{BEDEBFE0-C8EE-4EF6-AF55-89E5616A44D5}" srcId="{6AE68FC7-27CA-4CA7-9A27-50D940137659}" destId="{4B6B4EBE-132F-432C-9258-482F35227BE6}" srcOrd="3" destOrd="0" parTransId="{A818443A-AC59-4B7C-8625-E2B93C4B20C3}" sibTransId="{50703683-5ED0-45D2-B0FC-340F65548CEB}"/>
    <dgm:cxn modelId="{013E03E3-482B-42FF-A0D2-590A9C799857}" srcId="{6AE68FC7-27CA-4CA7-9A27-50D940137659}" destId="{20B9884C-774A-47D9-B7EA-F2C4427A477E}" srcOrd="4" destOrd="0" parTransId="{BB2924CF-CF05-463F-856A-599DE6B487A7}" sibTransId="{322E5657-0AD7-442C-9A8D-8AD4452C3AFC}"/>
    <dgm:cxn modelId="{D85C93EA-8DC0-49C6-8E1C-0EB8B1DBADE2}" type="presOf" srcId="{7067B06E-E6FE-4F09-8ADA-D00F9BF4958A}" destId="{293C869E-0763-4834-8562-2B691324DECA}" srcOrd="0" destOrd="0" presId="urn:microsoft.com/office/officeart/2005/8/layout/StepDownProcess"/>
    <dgm:cxn modelId="{58331D9B-69EB-40EB-B8B1-C8CD2D3A21D9}" type="presParOf" srcId="{DCC1383B-217A-4DC4-A276-012EBBFCB809}" destId="{19EDE290-0E23-4CE5-9FAF-F3E403F6A5BF}" srcOrd="0" destOrd="0" presId="urn:microsoft.com/office/officeart/2005/8/layout/StepDownProcess"/>
    <dgm:cxn modelId="{A90F8DBE-AFDB-424C-8FE5-6BE5B85835E9}" type="presParOf" srcId="{19EDE290-0E23-4CE5-9FAF-F3E403F6A5BF}" destId="{971D6043-0FAE-4EDA-9D09-9BDBE899820F}" srcOrd="0" destOrd="0" presId="urn:microsoft.com/office/officeart/2005/8/layout/StepDownProcess"/>
    <dgm:cxn modelId="{3487A5D6-6CF0-46D7-B60F-FE2F7D27433B}" type="presParOf" srcId="{19EDE290-0E23-4CE5-9FAF-F3E403F6A5BF}" destId="{293C869E-0763-4834-8562-2B691324DECA}" srcOrd="1" destOrd="0" presId="urn:microsoft.com/office/officeart/2005/8/layout/StepDownProcess"/>
    <dgm:cxn modelId="{CF082F49-4A43-496E-BE8E-3080B0D84200}" type="presParOf" srcId="{19EDE290-0E23-4CE5-9FAF-F3E403F6A5BF}" destId="{37036C06-DB6B-46AF-B026-98E5DB899DCE}" srcOrd="2" destOrd="0" presId="urn:microsoft.com/office/officeart/2005/8/layout/StepDownProcess"/>
    <dgm:cxn modelId="{3EF2A8A5-7F48-4879-BBB4-9BBA6BE45699}" type="presParOf" srcId="{DCC1383B-217A-4DC4-A276-012EBBFCB809}" destId="{02F09C5C-5427-474B-9CD4-8472DD79787F}" srcOrd="1" destOrd="0" presId="urn:microsoft.com/office/officeart/2005/8/layout/StepDownProcess"/>
    <dgm:cxn modelId="{79481E57-385B-4664-8639-83680D605AEA}" type="presParOf" srcId="{DCC1383B-217A-4DC4-A276-012EBBFCB809}" destId="{BAAE116C-4FC4-40A6-9750-C948463303DF}" srcOrd="2" destOrd="0" presId="urn:microsoft.com/office/officeart/2005/8/layout/StepDownProcess"/>
    <dgm:cxn modelId="{F30F859D-540C-4134-B15F-8E4939F4045C}" type="presParOf" srcId="{BAAE116C-4FC4-40A6-9750-C948463303DF}" destId="{B1114C22-8901-4067-819C-1DC751CEB373}" srcOrd="0" destOrd="0" presId="urn:microsoft.com/office/officeart/2005/8/layout/StepDownProcess"/>
    <dgm:cxn modelId="{0472DC82-2792-4C26-8ED5-2F7FA8109B24}" type="presParOf" srcId="{BAAE116C-4FC4-40A6-9750-C948463303DF}" destId="{2534D0F6-3045-455A-92D7-8278B36FE679}" srcOrd="1" destOrd="0" presId="urn:microsoft.com/office/officeart/2005/8/layout/StepDownProcess"/>
    <dgm:cxn modelId="{EBBED483-B06A-45A1-A842-DD1F304FE37F}" type="presParOf" srcId="{BAAE116C-4FC4-40A6-9750-C948463303DF}" destId="{B209813A-458E-4A04-A369-8FFE6AA7CCA9}" srcOrd="2" destOrd="0" presId="urn:microsoft.com/office/officeart/2005/8/layout/StepDownProcess"/>
    <dgm:cxn modelId="{53FF06BB-3537-414A-BD01-DCCC38587CCC}" type="presParOf" srcId="{DCC1383B-217A-4DC4-A276-012EBBFCB809}" destId="{279282DC-3520-41C7-A70C-1E754CCAC1C4}" srcOrd="3" destOrd="0" presId="urn:microsoft.com/office/officeart/2005/8/layout/StepDownProcess"/>
    <dgm:cxn modelId="{35D5B921-38CB-47B1-8D42-B4F9E03D3F48}" type="presParOf" srcId="{DCC1383B-217A-4DC4-A276-012EBBFCB809}" destId="{ACF8A231-473F-447F-AF34-F4BBDD613F76}" srcOrd="4" destOrd="0" presId="urn:microsoft.com/office/officeart/2005/8/layout/StepDownProcess"/>
    <dgm:cxn modelId="{75BFF7BD-068B-49DE-98EF-EB1DABAE2090}" type="presParOf" srcId="{ACF8A231-473F-447F-AF34-F4BBDD613F76}" destId="{637DD95A-538D-48E5-81CF-3081BEC7DCAC}" srcOrd="0" destOrd="0" presId="urn:microsoft.com/office/officeart/2005/8/layout/StepDownProcess"/>
    <dgm:cxn modelId="{E3076CB9-5FDA-4835-A533-4DC127DBD646}" type="presParOf" srcId="{ACF8A231-473F-447F-AF34-F4BBDD613F76}" destId="{AEC22FE4-C5CF-45F1-8AC5-EA2FEE5A1DE3}" srcOrd="1" destOrd="0" presId="urn:microsoft.com/office/officeart/2005/8/layout/StepDownProcess"/>
    <dgm:cxn modelId="{7BC93F50-1B62-4549-8368-4DA7B4197C1B}" type="presParOf" srcId="{ACF8A231-473F-447F-AF34-F4BBDD613F76}" destId="{A64759D9-70A5-41C3-9584-2AFD8CB7B2C2}" srcOrd="2" destOrd="0" presId="urn:microsoft.com/office/officeart/2005/8/layout/StepDownProcess"/>
    <dgm:cxn modelId="{AA260927-88D8-4555-AA22-45AA73B8758A}" type="presParOf" srcId="{DCC1383B-217A-4DC4-A276-012EBBFCB809}" destId="{EF1111CD-4FCE-4D29-9725-E5BC10EBE80E}" srcOrd="5" destOrd="0" presId="urn:microsoft.com/office/officeart/2005/8/layout/StepDownProcess"/>
    <dgm:cxn modelId="{9688D251-4955-4F67-A562-F9989AD70480}" type="presParOf" srcId="{DCC1383B-217A-4DC4-A276-012EBBFCB809}" destId="{D6875B55-864B-42B9-98B7-90FB262B3C46}" srcOrd="6" destOrd="0" presId="urn:microsoft.com/office/officeart/2005/8/layout/StepDownProcess"/>
    <dgm:cxn modelId="{37D59931-BF29-4D59-B3B1-584B1AF6DD99}" type="presParOf" srcId="{D6875B55-864B-42B9-98B7-90FB262B3C46}" destId="{7B5B3A26-8051-4431-A567-10615D80332F}" srcOrd="0" destOrd="0" presId="urn:microsoft.com/office/officeart/2005/8/layout/StepDownProcess"/>
    <dgm:cxn modelId="{BF79360F-9FE3-4AC4-8ED2-4337FA886C38}" type="presParOf" srcId="{D6875B55-864B-42B9-98B7-90FB262B3C46}" destId="{3242AA00-3804-48F7-8596-33AA8A128A8F}" srcOrd="1" destOrd="0" presId="urn:microsoft.com/office/officeart/2005/8/layout/StepDownProcess"/>
    <dgm:cxn modelId="{6605DC44-1BF8-469A-AE29-595F02919CE9}" type="presParOf" srcId="{D6875B55-864B-42B9-98B7-90FB262B3C46}" destId="{226304F1-0CE4-4CA9-B528-560F24CF4C3A}" srcOrd="2" destOrd="0" presId="urn:microsoft.com/office/officeart/2005/8/layout/StepDownProcess"/>
    <dgm:cxn modelId="{36DC4454-385D-4F6B-842E-BBA60A76F10C}" type="presParOf" srcId="{DCC1383B-217A-4DC4-A276-012EBBFCB809}" destId="{2A5488AF-11A4-40CE-80BC-D27B79BF3358}" srcOrd="7" destOrd="0" presId="urn:microsoft.com/office/officeart/2005/8/layout/StepDownProcess"/>
    <dgm:cxn modelId="{67EA25F9-FE73-4137-BF1B-779053D61504}" type="presParOf" srcId="{DCC1383B-217A-4DC4-A276-012EBBFCB809}" destId="{C8F71555-84A4-4D3D-BE7E-0CC6E18601BC}" srcOrd="8" destOrd="0" presId="urn:microsoft.com/office/officeart/2005/8/layout/StepDownProcess"/>
    <dgm:cxn modelId="{6D7499A7-D7D0-4B04-B8B0-08FC19F3401E}" type="presParOf" srcId="{C8F71555-84A4-4D3D-BE7E-0CC6E18601BC}" destId="{CE23A461-0C04-418E-ADDA-17896370DF01}" srcOrd="0" destOrd="0" presId="urn:microsoft.com/office/officeart/2005/8/layout/StepDownProcess"/>
    <dgm:cxn modelId="{498A255E-58C8-47A6-9F8F-47738D13D0FE}" type="presParOf" srcId="{C8F71555-84A4-4D3D-BE7E-0CC6E18601BC}" destId="{289AA436-0900-45C0-AB5D-DEB3BBABAF0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D6043-0FAE-4EDA-9D09-9BDBE899820F}">
      <dsp:nvSpPr>
        <dsp:cNvPr id="0" name=""/>
        <dsp:cNvSpPr/>
      </dsp:nvSpPr>
      <dsp:spPr>
        <a:xfrm rot="5400000">
          <a:off x="1379242" y="835020"/>
          <a:ext cx="726705" cy="82732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93C869E-0763-4834-8562-2B691324DECA}">
      <dsp:nvSpPr>
        <dsp:cNvPr id="0" name=""/>
        <dsp:cNvSpPr/>
      </dsp:nvSpPr>
      <dsp:spPr>
        <a:xfrm>
          <a:off x="1186709" y="29452"/>
          <a:ext cx="1223344" cy="85630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+mn-lt"/>
              <a:ea typeface="+mn-ea"/>
              <a:cs typeface="+mn-cs"/>
            </a:rPr>
            <a:t>Prośba                    o opinię do AOTMiT</a:t>
          </a:r>
        </a:p>
      </dsp:txBody>
      <dsp:txXfrm>
        <a:off x="1228518" y="71261"/>
        <a:ext cx="1139726" cy="772683"/>
      </dsp:txXfrm>
    </dsp:sp>
    <dsp:sp modelId="{37036C06-DB6B-46AF-B026-98E5DB899DCE}">
      <dsp:nvSpPr>
        <dsp:cNvPr id="0" name=""/>
        <dsp:cNvSpPr/>
      </dsp:nvSpPr>
      <dsp:spPr>
        <a:xfrm>
          <a:off x="2410053" y="111120"/>
          <a:ext cx="889744" cy="692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>
              <a:latin typeface="+mn-lt"/>
              <a:ea typeface="+mn-ea"/>
              <a:cs typeface="+mn-cs"/>
            </a:rPr>
            <a:t>Minister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>
              <a:latin typeface="+mn-lt"/>
              <a:ea typeface="+mn-ea"/>
              <a:cs typeface="+mn-cs"/>
            </a:rPr>
            <a:t>JST</a:t>
          </a:r>
        </a:p>
      </dsp:txBody>
      <dsp:txXfrm>
        <a:off x="2410053" y="111120"/>
        <a:ext cx="889744" cy="692100"/>
      </dsp:txXfrm>
    </dsp:sp>
    <dsp:sp modelId="{B1114C22-8901-4067-819C-1DC751CEB373}">
      <dsp:nvSpPr>
        <dsp:cNvPr id="0" name=""/>
        <dsp:cNvSpPr/>
      </dsp:nvSpPr>
      <dsp:spPr>
        <a:xfrm rot="5400000">
          <a:off x="2393524" y="1796929"/>
          <a:ext cx="726705" cy="82732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534D0F6-3045-455A-92D7-8278B36FE679}">
      <dsp:nvSpPr>
        <dsp:cNvPr id="0" name=""/>
        <dsp:cNvSpPr/>
      </dsp:nvSpPr>
      <dsp:spPr>
        <a:xfrm>
          <a:off x="2200991" y="991361"/>
          <a:ext cx="1223344" cy="85630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+mn-lt"/>
              <a:ea typeface="+mn-ea"/>
              <a:cs typeface="+mn-cs"/>
            </a:rPr>
            <a:t>Raport analityczny</a:t>
          </a:r>
        </a:p>
      </dsp:txBody>
      <dsp:txXfrm>
        <a:off x="2242800" y="1033170"/>
        <a:ext cx="1139726" cy="772683"/>
      </dsp:txXfrm>
    </dsp:sp>
    <dsp:sp modelId="{B209813A-458E-4A04-A369-8FFE6AA7CCA9}">
      <dsp:nvSpPr>
        <dsp:cNvPr id="0" name=""/>
        <dsp:cNvSpPr/>
      </dsp:nvSpPr>
      <dsp:spPr>
        <a:xfrm>
          <a:off x="3424336" y="1073029"/>
          <a:ext cx="889744" cy="692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>
              <a:latin typeface="+mn-lt"/>
              <a:ea typeface="+mn-ea"/>
              <a:cs typeface="+mn-cs"/>
            </a:rPr>
            <a:t>AOTMiT</a:t>
          </a:r>
        </a:p>
      </dsp:txBody>
      <dsp:txXfrm>
        <a:off x="3424336" y="1073029"/>
        <a:ext cx="889744" cy="692100"/>
      </dsp:txXfrm>
    </dsp:sp>
    <dsp:sp modelId="{637DD95A-538D-48E5-81CF-3081BEC7DCAC}">
      <dsp:nvSpPr>
        <dsp:cNvPr id="0" name=""/>
        <dsp:cNvSpPr/>
      </dsp:nvSpPr>
      <dsp:spPr>
        <a:xfrm rot="5400000">
          <a:off x="3407807" y="2758837"/>
          <a:ext cx="726705" cy="82732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EC22FE4-C5CF-45F1-8AC5-EA2FEE5A1DE3}">
      <dsp:nvSpPr>
        <dsp:cNvPr id="0" name=""/>
        <dsp:cNvSpPr/>
      </dsp:nvSpPr>
      <dsp:spPr>
        <a:xfrm>
          <a:off x="3215274" y="1953270"/>
          <a:ext cx="1223344" cy="85630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>
              <a:latin typeface="+mn-lt"/>
              <a:ea typeface="+mn-ea"/>
              <a:cs typeface="+mn-cs"/>
            </a:rPr>
            <a:t>Opinia RP</a:t>
          </a:r>
        </a:p>
      </dsp:txBody>
      <dsp:txXfrm>
        <a:off x="3257083" y="1995079"/>
        <a:ext cx="1139726" cy="772683"/>
      </dsp:txXfrm>
    </dsp:sp>
    <dsp:sp modelId="{A64759D9-70A5-41C3-9584-2AFD8CB7B2C2}">
      <dsp:nvSpPr>
        <dsp:cNvPr id="0" name=""/>
        <dsp:cNvSpPr/>
      </dsp:nvSpPr>
      <dsp:spPr>
        <a:xfrm>
          <a:off x="4438618" y="2034938"/>
          <a:ext cx="889744" cy="692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>
              <a:latin typeface="+mn-lt"/>
              <a:ea typeface="+mn-ea"/>
              <a:cs typeface="+mn-cs"/>
            </a:rPr>
            <a:t>AOTMiT</a:t>
          </a:r>
        </a:p>
      </dsp:txBody>
      <dsp:txXfrm>
        <a:off x="4438618" y="2034938"/>
        <a:ext cx="889744" cy="692100"/>
      </dsp:txXfrm>
    </dsp:sp>
    <dsp:sp modelId="{7B5B3A26-8051-4431-A567-10615D80332F}">
      <dsp:nvSpPr>
        <dsp:cNvPr id="0" name=""/>
        <dsp:cNvSpPr/>
      </dsp:nvSpPr>
      <dsp:spPr>
        <a:xfrm rot="5400000">
          <a:off x="4422089" y="3720746"/>
          <a:ext cx="726705" cy="82732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242AA00-3804-48F7-8596-33AA8A128A8F}">
      <dsp:nvSpPr>
        <dsp:cNvPr id="0" name=""/>
        <dsp:cNvSpPr/>
      </dsp:nvSpPr>
      <dsp:spPr>
        <a:xfrm>
          <a:off x="4229556" y="2915179"/>
          <a:ext cx="1223344" cy="85630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>
              <a:latin typeface="+mn-lt"/>
              <a:ea typeface="+mn-ea"/>
              <a:cs typeface="+mn-cs"/>
            </a:rPr>
            <a:t>Opinia Prezesa</a:t>
          </a:r>
        </a:p>
      </dsp:txBody>
      <dsp:txXfrm>
        <a:off x="4271365" y="2956988"/>
        <a:ext cx="1139726" cy="772683"/>
      </dsp:txXfrm>
    </dsp:sp>
    <dsp:sp modelId="{226304F1-0CE4-4CA9-B528-560F24CF4C3A}">
      <dsp:nvSpPr>
        <dsp:cNvPr id="0" name=""/>
        <dsp:cNvSpPr/>
      </dsp:nvSpPr>
      <dsp:spPr>
        <a:xfrm>
          <a:off x="5452901" y="2996847"/>
          <a:ext cx="889744" cy="692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>
              <a:latin typeface="+mn-lt"/>
              <a:ea typeface="+mn-ea"/>
              <a:cs typeface="+mn-cs"/>
            </a:rPr>
            <a:t>AOTMiT</a:t>
          </a:r>
        </a:p>
      </dsp:txBody>
      <dsp:txXfrm>
        <a:off x="5452901" y="2996847"/>
        <a:ext cx="889744" cy="692100"/>
      </dsp:txXfrm>
    </dsp:sp>
    <dsp:sp modelId="{CE23A461-0C04-418E-ADDA-17896370DF01}">
      <dsp:nvSpPr>
        <dsp:cNvPr id="0" name=""/>
        <dsp:cNvSpPr/>
      </dsp:nvSpPr>
      <dsp:spPr>
        <a:xfrm>
          <a:off x="5243839" y="3877088"/>
          <a:ext cx="1223344" cy="85630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>
              <a:latin typeface="+mn-lt"/>
              <a:ea typeface="+mn-ea"/>
              <a:cs typeface="+mn-cs"/>
            </a:rPr>
            <a:t>Decyzja            o realizacji PPZ</a:t>
          </a:r>
          <a:endParaRPr lang="pl-PL" sz="1400" kern="1200" dirty="0">
            <a:latin typeface="+mn-lt"/>
            <a:ea typeface="+mn-ea"/>
            <a:cs typeface="+mn-cs"/>
          </a:endParaRPr>
        </a:p>
      </dsp:txBody>
      <dsp:txXfrm>
        <a:off x="5285648" y="3918897"/>
        <a:ext cx="1139726" cy="772683"/>
      </dsp:txXfrm>
    </dsp:sp>
    <dsp:sp modelId="{289AA436-0900-45C0-AB5D-DEB3BBABAF00}">
      <dsp:nvSpPr>
        <dsp:cNvPr id="0" name=""/>
        <dsp:cNvSpPr/>
      </dsp:nvSpPr>
      <dsp:spPr>
        <a:xfrm>
          <a:off x="6467183" y="3958756"/>
          <a:ext cx="889744" cy="692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>
              <a:latin typeface="+mn-lt"/>
              <a:ea typeface="+mn-ea"/>
              <a:cs typeface="+mn-cs"/>
            </a:rPr>
            <a:t>Minister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>
              <a:latin typeface="+mn-lt"/>
              <a:ea typeface="+mn-ea"/>
              <a:cs typeface="+mn-cs"/>
            </a:rPr>
            <a:t>JST</a:t>
          </a:r>
        </a:p>
      </dsp:txBody>
      <dsp:txXfrm>
        <a:off x="6467183" y="3958756"/>
        <a:ext cx="889744" cy="692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C27363E1-FC70-723B-76D6-F2DBA2BDAA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C2E4ABA-3C5E-E131-075C-E1D38FAEFF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C62FC-BA01-4A49-8E9A-D1956D8D0952}" type="datetimeFigureOut">
              <a:rPr lang="pl-PL" smtClean="0"/>
              <a:t>05.12.2023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5A6B372-C8B8-523E-DE8E-25214CB260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4D39790-1CD9-4144-3192-385A0130D6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77E51-179E-4C66-887E-5CDEE7906F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5475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C2A0D-B3D9-489D-8C82-33F7BAB4CFAF}" type="datetimeFigureOut">
              <a:rPr lang="pl-PL" smtClean="0"/>
              <a:t>05.12.2023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62878-F481-40E6-9CAA-E963674FF5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745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62878-F481-40E6-9CAA-E963674FF580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8465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62878-F481-40E6-9CAA-E963674FF580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9302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gradFill>
          <a:gsLst>
            <a:gs pos="0">
              <a:srgbClr val="19718D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4722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4167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4479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7552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40307" y="1625600"/>
            <a:ext cx="1314793" cy="4630739"/>
          </a:xfrm>
        </p:spPr>
        <p:txBody>
          <a:bodyPr vert="eaVert" anchor="b" anchorCtr="0"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5888" y="1898217"/>
            <a:ext cx="4942924" cy="4358122"/>
          </a:xfrm>
        </p:spPr>
        <p:txBody>
          <a:bodyPr vert="eaVert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0427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480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2410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0939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7566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1463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921000"/>
            <a:ext cx="3298113" cy="3335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21463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921000"/>
            <a:ext cx="3298113" cy="3335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8939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1077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2897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0378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2880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854192"/>
            <a:ext cx="2400925" cy="386080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679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3833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0406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3864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5604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25654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3429000"/>
            <a:ext cx="2196084" cy="2827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25654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3429000"/>
            <a:ext cx="2210671" cy="2827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25654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3429000"/>
            <a:ext cx="2199658" cy="2827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469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0524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6885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40307" y="1625600"/>
            <a:ext cx="1314793" cy="4630739"/>
          </a:xfrm>
        </p:spPr>
        <p:txBody>
          <a:bodyPr vert="eaVert" anchor="b" anchorCtr="0"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5888" y="1898217"/>
            <a:ext cx="4942924" cy="4358122"/>
          </a:xfrm>
        </p:spPr>
        <p:txBody>
          <a:bodyPr vert="eaVert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0076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3235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015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0978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3926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7106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1463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921000"/>
            <a:ext cx="3298113" cy="3335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21463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921000"/>
            <a:ext cx="3298113" cy="3335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5010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563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9378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6939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854192"/>
            <a:ext cx="2400925" cy="386080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1415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7878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6702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9242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0049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1997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25654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3429000"/>
            <a:ext cx="2196084" cy="2827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25654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3429000"/>
            <a:ext cx="2210671" cy="2827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25654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3429000"/>
            <a:ext cx="2199658" cy="2827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8371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5375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3135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40307" y="1625600"/>
            <a:ext cx="1314793" cy="4630739"/>
          </a:xfrm>
        </p:spPr>
        <p:txBody>
          <a:bodyPr vert="eaVert" anchor="b" anchorCtr="0"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5888" y="1898217"/>
            <a:ext cx="4942924" cy="4358122"/>
          </a:xfrm>
        </p:spPr>
        <p:txBody>
          <a:bodyPr vert="eaVert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9410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5338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8847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0561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8244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gradFill>
          <a:gsLst>
            <a:gs pos="0">
              <a:srgbClr val="19718D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5333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4975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8997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3841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9636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8043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3206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2914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5186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8277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0103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8314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9674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3232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0012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8532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9561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5957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0481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gradFill>
          <a:gsLst>
            <a:gs pos="0">
              <a:srgbClr val="19718D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8957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5170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9143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7254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0918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3144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8933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2962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219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3818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0826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1363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765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2001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6022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4899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7357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7511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7835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2607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2148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2933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2599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021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6013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6242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3076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0175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9102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8844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3618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5773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048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7376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362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9979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3541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6133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2405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8234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1503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2505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1463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921000"/>
            <a:ext cx="3298113" cy="3335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21463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921000"/>
            <a:ext cx="3298113" cy="3335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8008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9061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8904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75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854192"/>
            <a:ext cx="2400925" cy="386080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1523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6842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6353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8681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5766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1379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25654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3429000"/>
            <a:ext cx="2196084" cy="2827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25654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3429000"/>
            <a:ext cx="2210671" cy="2827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25654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3429000"/>
            <a:ext cx="2199658" cy="2827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050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1381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1020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40307" y="1625600"/>
            <a:ext cx="1314793" cy="4630739"/>
          </a:xfrm>
        </p:spPr>
        <p:txBody>
          <a:bodyPr vert="eaVert" anchor="b" anchorCtr="0"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5888" y="1898217"/>
            <a:ext cx="4942924" cy="4358122"/>
          </a:xfrm>
        </p:spPr>
        <p:txBody>
          <a:bodyPr vert="eaVert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1481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0881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7197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7152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8836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8693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1463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921000"/>
            <a:ext cx="3298113" cy="3335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21463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921000"/>
            <a:ext cx="3298113" cy="3335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8000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7163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6061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5197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854192"/>
            <a:ext cx="2400925" cy="386080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810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3229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6770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6983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7247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25654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3429000"/>
            <a:ext cx="2196084" cy="2827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25654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3429000"/>
            <a:ext cx="2210671" cy="2827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25654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3429000"/>
            <a:ext cx="2199658" cy="2827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Polana Jakuszycka, 5 grudnia 2023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II Posiedzenie Konwentu Marszałków Województw Rzeczpospolitej Polskiej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9226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8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22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9718D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woda, niebieskie, Turkus, Kolor morski&#10;&#10;Opis wygenerowany automatycznie">
            <a:extLst>
              <a:ext uri="{FF2B5EF4-FFF2-40B4-BE49-F238E27FC236}">
                <a16:creationId xmlns:a16="http://schemas.microsoft.com/office/drawing/2014/main" id="{88DD0CA8-EE6E-6889-90BB-A060073C4BA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735538" y="5148913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pl-PL"/>
              <a:t>Polana Jakuszycka, 5 grudnia 2023</a:t>
            </a:r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473884" y="37205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pl-PL"/>
              <a:t>II Posiedzenie Konwentu Marszałków Województw Rzeczpospolitej Polskiej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006980" y="5784011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3176EECA-DD34-AF9D-0125-DBFB147FB359}"/>
              </a:ext>
            </a:extLst>
          </p:cNvPr>
          <p:cNvSpPr/>
          <p:nvPr userDrawn="1"/>
        </p:nvSpPr>
        <p:spPr>
          <a:xfrm>
            <a:off x="6988276" y="0"/>
            <a:ext cx="1756726" cy="1805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82429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100000"/>
        <a:buFont typeface="Wingdings 2" panose="05020102010507070707" pitchFamily="18" charset="2"/>
        <a:buChar char="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100000"/>
        <a:buFont typeface="Wingdings 2" panose="05020102010507070707" pitchFamily="18" charset="2"/>
        <a:buChar char="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2" panose="05020102010507070707" pitchFamily="18" charset="2"/>
        <a:buChar char="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2" panose="05020102010507070707" pitchFamily="18" charset="2"/>
        <a:buChar char="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2" panose="05020102010507070707" pitchFamily="18" charset="2"/>
        <a:buChar char="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9718D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470E8339-40B2-CDFB-25D9-1B043C7F594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735538" y="5148913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pl-PL"/>
              <a:t>Polana Jakuszycka, 5 grudnia 2023</a:t>
            </a:r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473884" y="37205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pl-PL"/>
              <a:t>II Posiedzenie Konwentu Marszałków Województw Rzeczpospolitej Polskiej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006980" y="5784011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3176EECA-DD34-AF9D-0125-DBFB147FB359}"/>
              </a:ext>
            </a:extLst>
          </p:cNvPr>
          <p:cNvSpPr/>
          <p:nvPr userDrawn="1"/>
        </p:nvSpPr>
        <p:spPr>
          <a:xfrm>
            <a:off x="6988276" y="0"/>
            <a:ext cx="1756726" cy="1805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18348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100000"/>
        <a:buFont typeface="Wingdings 2" panose="05020102010507070707" pitchFamily="18" charset="2"/>
        <a:buChar char="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100000"/>
        <a:buFont typeface="Wingdings 2" panose="05020102010507070707" pitchFamily="18" charset="2"/>
        <a:buChar char="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2" panose="05020102010507070707" pitchFamily="18" charset="2"/>
        <a:buChar char="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2" panose="05020102010507070707" pitchFamily="18" charset="2"/>
        <a:buChar char="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2" panose="05020102010507070707" pitchFamily="18" charset="2"/>
        <a:buChar char="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9718D"/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62F88FA7-6969-010D-067A-F1023CC692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alphaModFix amt="25000"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11781" r="7885" b="-1"/>
          <a:stretch/>
        </p:blipFill>
        <p:spPr>
          <a:xfrm>
            <a:off x="0" y="10"/>
            <a:ext cx="9143980" cy="6857990"/>
          </a:xfrm>
          <a:prstGeom prst="rect">
            <a:avLst/>
          </a:prstGeom>
        </p:spPr>
      </p:pic>
      <p:pic>
        <p:nvPicPr>
          <p:cNvPr id="9" name="Obraz 8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470E8339-40B2-CDFB-25D9-1B043C7F594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735538" y="5148913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pl-PL"/>
              <a:t>Polana Jakuszycka, 5 grudnia 2023</a:t>
            </a:r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473884" y="37205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pl-PL"/>
              <a:t>II Posiedzenie Konwentu Marszałków Województw Rzeczpospolitej Polskiej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006980" y="5784011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3176EECA-DD34-AF9D-0125-DBFB147FB359}"/>
              </a:ext>
            </a:extLst>
          </p:cNvPr>
          <p:cNvSpPr/>
          <p:nvPr userDrawn="1"/>
        </p:nvSpPr>
        <p:spPr>
          <a:xfrm>
            <a:off x="6988276" y="0"/>
            <a:ext cx="1756726" cy="1805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2664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100000"/>
        <a:buFont typeface="Wingdings 2" panose="05020102010507070707" pitchFamily="18" charset="2"/>
        <a:buChar char="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100000"/>
        <a:buFont typeface="Wingdings 2" panose="05020102010507070707" pitchFamily="18" charset="2"/>
        <a:buChar char="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2" panose="05020102010507070707" pitchFamily="18" charset="2"/>
        <a:buChar char="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2" panose="05020102010507070707" pitchFamily="18" charset="2"/>
        <a:buChar char="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2" panose="05020102010507070707" pitchFamily="18" charset="2"/>
        <a:buChar char="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470E8339-40B2-CDFB-25D9-1B043C7F594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735538" y="5148913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pl-PL"/>
              <a:t>Polana Jakuszycka, 5 grudnia 2023</a:t>
            </a:r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473884" y="37205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pl-PL"/>
              <a:t>II Posiedzenie Konwentu Marszałków Województw Rzeczpospolitej Polskiej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006980" y="5784011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3176EECA-DD34-AF9D-0125-DBFB147FB359}"/>
              </a:ext>
            </a:extLst>
          </p:cNvPr>
          <p:cNvSpPr/>
          <p:nvPr userDrawn="1"/>
        </p:nvSpPr>
        <p:spPr>
          <a:xfrm>
            <a:off x="6988276" y="0"/>
            <a:ext cx="1756726" cy="1805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76626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100000"/>
        <a:buFont typeface="Wingdings 2" panose="05020102010507070707" pitchFamily="18" charset="2"/>
        <a:buChar char="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100000"/>
        <a:buFont typeface="Wingdings 2" panose="05020102010507070707" pitchFamily="18" charset="2"/>
        <a:buChar char="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2" panose="05020102010507070707" pitchFamily="18" charset="2"/>
        <a:buChar char="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2" panose="05020102010507070707" pitchFamily="18" charset="2"/>
        <a:buChar char="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2" panose="05020102010507070707" pitchFamily="18" charset="2"/>
        <a:buChar char="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1F04982E-E502-BF80-3BFC-1422A91AC44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735538" y="5148913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pl-PL"/>
              <a:t>Polana Jakuszycka, 5 grudnia 2023</a:t>
            </a:r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473884" y="37205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pl-PL"/>
              <a:t>II Posiedzenie Konwentu Marszałków Województw Rzeczpospolitej Polskiej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006980" y="5784011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3176EECA-DD34-AF9D-0125-DBFB147FB359}"/>
              </a:ext>
            </a:extLst>
          </p:cNvPr>
          <p:cNvSpPr/>
          <p:nvPr userDrawn="1"/>
        </p:nvSpPr>
        <p:spPr>
          <a:xfrm>
            <a:off x="7393244" y="-1"/>
            <a:ext cx="1382456" cy="2000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9" name="Obraz 8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F4AF092D-3829-CE5D-E5AC-E444305E9DE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odtytuł 2">
            <a:extLst>
              <a:ext uri="{FF2B5EF4-FFF2-40B4-BE49-F238E27FC236}">
                <a16:creationId xmlns:a16="http://schemas.microsoft.com/office/drawing/2014/main" id="{F0BBFFDB-504E-EEE1-C1B2-E13601A35F4F}"/>
              </a:ext>
            </a:extLst>
          </p:cNvPr>
          <p:cNvSpPr txBox="1">
            <a:spLocks/>
          </p:cNvSpPr>
          <p:nvPr userDrawn="1"/>
        </p:nvSpPr>
        <p:spPr>
          <a:xfrm>
            <a:off x="7231379" y="364406"/>
            <a:ext cx="1695330" cy="430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dirty="0">
                <a:solidFill>
                  <a:schemeClr val="tx2"/>
                </a:solidFill>
              </a:rPr>
              <a:t>szkolenia</a:t>
            </a:r>
          </a:p>
        </p:txBody>
      </p:sp>
    </p:spTree>
    <p:extLst>
      <p:ext uri="{BB962C8B-B14F-4D97-AF65-F5344CB8AC3E}">
        <p14:creationId xmlns:p14="http://schemas.microsoft.com/office/powerpoint/2010/main" val="320855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rgbClr val="19718D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tx2">
            <a:lumMod val="40000"/>
            <a:lumOff val="60000"/>
          </a:schemeClr>
        </a:buClr>
        <a:buSzPct val="100000"/>
        <a:buFont typeface="Wingdings 2" panose="05020102010507070707" pitchFamily="18" charset="2"/>
        <a:buChar char="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tx2">
            <a:lumMod val="40000"/>
            <a:lumOff val="60000"/>
          </a:schemeClr>
        </a:buClr>
        <a:buSzPct val="100000"/>
        <a:buFont typeface="Wingdings 2" panose="05020102010507070707" pitchFamily="18" charset="2"/>
        <a:buChar char="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tx2">
            <a:lumMod val="40000"/>
            <a:lumOff val="60000"/>
          </a:schemeClr>
        </a:buClr>
        <a:buSzPct val="80000"/>
        <a:buFont typeface="Wingdings 2" panose="05020102010507070707" pitchFamily="18" charset="2"/>
        <a:buChar char="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57373" indent="-285750" algn="l" defTabSz="457207" rtl="0" eaLnBrk="1" latinLnBrk="0" hangingPunct="1">
        <a:spcBef>
          <a:spcPts val="1000"/>
        </a:spcBef>
        <a:spcAft>
          <a:spcPts val="0"/>
        </a:spcAft>
        <a:buClr>
          <a:schemeClr val="tx2">
            <a:lumMod val="40000"/>
            <a:lumOff val="60000"/>
          </a:schemeClr>
        </a:buClr>
        <a:buSzPct val="80000"/>
        <a:buFont typeface="Wingdings 2" panose="05020102010507070707" pitchFamily="18" charset="2"/>
        <a:buChar char="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tx2">
            <a:lumMod val="40000"/>
            <a:lumOff val="60000"/>
          </a:schemeClr>
        </a:buClr>
        <a:buSzPct val="80000"/>
        <a:buFont typeface="Wingdings 2" panose="05020102010507070707" pitchFamily="18" charset="2"/>
        <a:buChar char="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FF787FDC-7ACA-7E80-6003-FB7BA6026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alphaModFix amt="2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hotocopy detail="6"/>
                    </a14:imgEffect>
                  </a14:imgLayer>
                </a14:imgProps>
              </a:ext>
            </a:extLst>
          </a:blip>
          <a:srcRect l="11781" t="1" r="23698" b="19462"/>
          <a:stretch/>
        </p:blipFill>
        <p:spPr>
          <a:xfrm>
            <a:off x="0" y="10"/>
            <a:ext cx="9118832" cy="6857990"/>
          </a:xfrm>
          <a:prstGeom prst="rect">
            <a:avLst/>
          </a:prstGeom>
          <a:effectLst/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F04982E-E502-BF80-3BFC-1422A91AC44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735538" y="5148913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pl-PL"/>
              <a:t>Polana Jakuszycka, 5 grudnia 2023</a:t>
            </a:r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473884" y="37205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pl-PL"/>
              <a:t>II Posiedzenie Konwentu Marszałków Województw Rzeczpospolitej Polskiej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006980" y="5784011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3176EECA-DD34-AF9D-0125-DBFB147FB359}"/>
              </a:ext>
            </a:extLst>
          </p:cNvPr>
          <p:cNvSpPr/>
          <p:nvPr userDrawn="1"/>
        </p:nvSpPr>
        <p:spPr>
          <a:xfrm>
            <a:off x="7393244" y="-1"/>
            <a:ext cx="1382456" cy="2000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9" name="Obraz 8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F4AF092D-3829-CE5D-E5AC-E444305E9DE7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odtytuł 2">
            <a:extLst>
              <a:ext uri="{FF2B5EF4-FFF2-40B4-BE49-F238E27FC236}">
                <a16:creationId xmlns:a16="http://schemas.microsoft.com/office/drawing/2014/main" id="{F0BBFFDB-504E-EEE1-C1B2-E13601A35F4F}"/>
              </a:ext>
            </a:extLst>
          </p:cNvPr>
          <p:cNvSpPr txBox="1">
            <a:spLocks/>
          </p:cNvSpPr>
          <p:nvPr userDrawn="1"/>
        </p:nvSpPr>
        <p:spPr>
          <a:xfrm>
            <a:off x="7231379" y="364406"/>
            <a:ext cx="1695330" cy="430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dirty="0">
                <a:solidFill>
                  <a:schemeClr val="tx2"/>
                </a:solidFill>
              </a:rPr>
              <a:t>szkolenia</a:t>
            </a:r>
          </a:p>
        </p:txBody>
      </p:sp>
    </p:spTree>
    <p:extLst>
      <p:ext uri="{BB962C8B-B14F-4D97-AF65-F5344CB8AC3E}">
        <p14:creationId xmlns:p14="http://schemas.microsoft.com/office/powerpoint/2010/main" val="413419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rgbClr val="19718D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tx2">
            <a:lumMod val="40000"/>
            <a:lumOff val="60000"/>
          </a:schemeClr>
        </a:buClr>
        <a:buSzPct val="100000"/>
        <a:buFont typeface="Wingdings 2" panose="05020102010507070707" pitchFamily="18" charset="2"/>
        <a:buChar char="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tx2">
            <a:lumMod val="40000"/>
            <a:lumOff val="60000"/>
          </a:schemeClr>
        </a:buClr>
        <a:buSzPct val="100000"/>
        <a:buFont typeface="Wingdings 2" panose="05020102010507070707" pitchFamily="18" charset="2"/>
        <a:buChar char="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tx2">
            <a:lumMod val="40000"/>
            <a:lumOff val="60000"/>
          </a:schemeClr>
        </a:buClr>
        <a:buSzPct val="80000"/>
        <a:buFont typeface="Wingdings 2" panose="05020102010507070707" pitchFamily="18" charset="2"/>
        <a:buChar char="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57373" indent="-285750" algn="l" defTabSz="457207" rtl="0" eaLnBrk="1" latinLnBrk="0" hangingPunct="1">
        <a:spcBef>
          <a:spcPts val="1000"/>
        </a:spcBef>
        <a:spcAft>
          <a:spcPts val="0"/>
        </a:spcAft>
        <a:buClr>
          <a:schemeClr val="tx2">
            <a:lumMod val="40000"/>
            <a:lumOff val="60000"/>
          </a:schemeClr>
        </a:buClr>
        <a:buSzPct val="80000"/>
        <a:buFont typeface="Wingdings 2" panose="05020102010507070707" pitchFamily="18" charset="2"/>
        <a:buChar char="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tx2">
            <a:lumMod val="40000"/>
            <a:lumOff val="60000"/>
          </a:schemeClr>
        </a:buClr>
        <a:buSzPct val="80000"/>
        <a:buFont typeface="Wingdings 2" panose="05020102010507070707" pitchFamily="18" charset="2"/>
        <a:buChar char="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FF787FDC-7ACA-7E80-6003-FB7BA6026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alphaModFix amt="2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l="11781" r="7885" b="-1"/>
          <a:stretch/>
        </p:blipFill>
        <p:spPr>
          <a:xfrm>
            <a:off x="0" y="9"/>
            <a:ext cx="9144000" cy="6858005"/>
          </a:xfrm>
          <a:prstGeom prst="rect">
            <a:avLst/>
          </a:prstGeom>
          <a:effectLst/>
        </p:spPr>
      </p:pic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735538" y="5148913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pl-PL"/>
              <a:t>Polana Jakuszycka, 5 grudnia 2023</a:t>
            </a:r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473884" y="37205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pl-PL"/>
              <a:t>II Posiedzenie Konwentu Marszałków Województw Rzeczpospolitej Polskiej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006980" y="5784011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3176EECA-DD34-AF9D-0125-DBFB147FB359}"/>
              </a:ext>
            </a:extLst>
          </p:cNvPr>
          <p:cNvSpPr/>
          <p:nvPr userDrawn="1"/>
        </p:nvSpPr>
        <p:spPr>
          <a:xfrm>
            <a:off x="7393244" y="-1"/>
            <a:ext cx="1382456" cy="2000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18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rgbClr val="19718D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tx2">
            <a:lumMod val="40000"/>
            <a:lumOff val="60000"/>
          </a:schemeClr>
        </a:buClr>
        <a:buSzPct val="100000"/>
        <a:buFont typeface="Wingdings 2" panose="05020102010507070707" pitchFamily="18" charset="2"/>
        <a:buChar char="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tx2">
            <a:lumMod val="40000"/>
            <a:lumOff val="60000"/>
          </a:schemeClr>
        </a:buClr>
        <a:buSzPct val="100000"/>
        <a:buFont typeface="Wingdings 2" panose="05020102010507070707" pitchFamily="18" charset="2"/>
        <a:buChar char="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tx2">
            <a:lumMod val="40000"/>
            <a:lumOff val="60000"/>
          </a:schemeClr>
        </a:buClr>
        <a:buSzPct val="80000"/>
        <a:buFont typeface="Wingdings 2" panose="05020102010507070707" pitchFamily="18" charset="2"/>
        <a:buChar char="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57373" indent="-285750" algn="l" defTabSz="457207" rtl="0" eaLnBrk="1" latinLnBrk="0" hangingPunct="1">
        <a:spcBef>
          <a:spcPts val="1000"/>
        </a:spcBef>
        <a:spcAft>
          <a:spcPts val="0"/>
        </a:spcAft>
        <a:buClr>
          <a:schemeClr val="tx2">
            <a:lumMod val="40000"/>
            <a:lumOff val="60000"/>
          </a:schemeClr>
        </a:buClr>
        <a:buSzPct val="80000"/>
        <a:buFont typeface="Wingdings 2" panose="05020102010507070707" pitchFamily="18" charset="2"/>
        <a:buChar char="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tx2">
            <a:lumMod val="40000"/>
            <a:lumOff val="60000"/>
          </a:schemeClr>
        </a:buClr>
        <a:buSzPct val="80000"/>
        <a:buFont typeface="Wingdings 2" panose="05020102010507070707" pitchFamily="18" charset="2"/>
        <a:buChar char="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72F40C0-844A-2D33-E624-4A50F95C9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alphaModFix amt="2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11781" r="7885" b="-1"/>
          <a:stretch/>
        </p:blipFill>
        <p:spPr>
          <a:xfrm>
            <a:off x="0" y="10"/>
            <a:ext cx="9143980" cy="685799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F04982E-E502-BF80-3BFC-1422A91AC44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735538" y="5148913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pl-PL"/>
              <a:t>Polana Jakuszycka, 5 grudnia 2023</a:t>
            </a:r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473884" y="37205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pl-PL"/>
              <a:t>II Posiedzenie Konwentu Marszałków Województw Rzeczpospolitej Polskiej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006980" y="5784011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90C12-1223-422D-BEA5-754130136D94}" type="slidenum">
              <a:rPr lang="pl-PL" smtClean="0"/>
              <a:t>‹#›</a:t>
            </a:fld>
            <a:endParaRPr lang="pl-PL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3176EECA-DD34-AF9D-0125-DBFB147FB359}"/>
              </a:ext>
            </a:extLst>
          </p:cNvPr>
          <p:cNvSpPr/>
          <p:nvPr userDrawn="1"/>
        </p:nvSpPr>
        <p:spPr>
          <a:xfrm>
            <a:off x="7393244" y="-1"/>
            <a:ext cx="1382456" cy="2000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9" name="Obraz 8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F4AF092D-3829-CE5D-E5AC-E444305E9DE7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odtytuł 2">
            <a:extLst>
              <a:ext uri="{FF2B5EF4-FFF2-40B4-BE49-F238E27FC236}">
                <a16:creationId xmlns:a16="http://schemas.microsoft.com/office/drawing/2014/main" id="{F0BBFFDB-504E-EEE1-C1B2-E13601A35F4F}"/>
              </a:ext>
            </a:extLst>
          </p:cNvPr>
          <p:cNvSpPr txBox="1">
            <a:spLocks/>
          </p:cNvSpPr>
          <p:nvPr userDrawn="1"/>
        </p:nvSpPr>
        <p:spPr>
          <a:xfrm>
            <a:off x="7231379" y="364406"/>
            <a:ext cx="1695330" cy="430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dirty="0">
                <a:solidFill>
                  <a:schemeClr val="tx2"/>
                </a:solidFill>
              </a:rPr>
              <a:t>szkolenia</a:t>
            </a:r>
          </a:p>
        </p:txBody>
      </p:sp>
    </p:spTree>
    <p:extLst>
      <p:ext uri="{BB962C8B-B14F-4D97-AF65-F5344CB8AC3E}">
        <p14:creationId xmlns:p14="http://schemas.microsoft.com/office/powerpoint/2010/main" val="134373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rgbClr val="19718D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tx2">
            <a:lumMod val="40000"/>
            <a:lumOff val="60000"/>
          </a:schemeClr>
        </a:buClr>
        <a:buSzPct val="100000"/>
        <a:buFont typeface="Wingdings 2" panose="05020102010507070707" pitchFamily="18" charset="2"/>
        <a:buChar char="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tx2">
            <a:lumMod val="40000"/>
            <a:lumOff val="60000"/>
          </a:schemeClr>
        </a:buClr>
        <a:buSzPct val="100000"/>
        <a:buFont typeface="Wingdings 2" panose="05020102010507070707" pitchFamily="18" charset="2"/>
        <a:buChar char="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tx2">
            <a:lumMod val="40000"/>
            <a:lumOff val="60000"/>
          </a:schemeClr>
        </a:buClr>
        <a:buSzPct val="80000"/>
        <a:buFont typeface="Wingdings 2" panose="05020102010507070707" pitchFamily="18" charset="2"/>
        <a:buChar char="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57373" indent="-285750" algn="l" defTabSz="457207" rtl="0" eaLnBrk="1" latinLnBrk="0" hangingPunct="1">
        <a:spcBef>
          <a:spcPts val="1000"/>
        </a:spcBef>
        <a:spcAft>
          <a:spcPts val="0"/>
        </a:spcAft>
        <a:buClr>
          <a:schemeClr val="tx2">
            <a:lumMod val="40000"/>
            <a:lumOff val="60000"/>
          </a:schemeClr>
        </a:buClr>
        <a:buSzPct val="80000"/>
        <a:buFont typeface="Wingdings 2" panose="05020102010507070707" pitchFamily="18" charset="2"/>
        <a:buChar char="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tx2">
            <a:lumMod val="40000"/>
            <a:lumOff val="60000"/>
          </a:schemeClr>
        </a:buClr>
        <a:buSzPct val="80000"/>
        <a:buFont typeface="Wingdings 2" panose="05020102010507070707" pitchFamily="18" charset="2"/>
        <a:buChar char="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sap.sejm.gov.pl/isap.nsf/download.xsp/WDU20220002561/U/D20222561Lj.pdf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isap.sejm.gov.pl/isap.nsf/download.xsp/WDU20170002476/O/D20172476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Relationship Id="rId6" Type="http://schemas.openxmlformats.org/officeDocument/2006/relationships/diagramData" Target="../diagrams/data1.xml"/><Relationship Id="rId5" Type="http://schemas.openxmlformats.org/officeDocument/2006/relationships/image" Target="../media/image17.png"/><Relationship Id="rId10" Type="http://schemas.microsoft.com/office/2007/relationships/diagramDrawing" Target="../diagrams/drawing1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aotmit/status/1615340358069633025" TargetMode="External"/><Relationship Id="rId3" Type="http://schemas.openxmlformats.org/officeDocument/2006/relationships/image" Target="../media/image16.png"/><Relationship Id="rId7" Type="http://schemas.openxmlformats.org/officeDocument/2006/relationships/hyperlink" Target="https://power.aotm.gov.pl/" TargetMode="External"/><Relationship Id="rId12" Type="http://schemas.openxmlformats.org/officeDocument/2006/relationships/image" Target="../media/image1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8.xml"/><Relationship Id="rId6" Type="http://schemas.openxmlformats.org/officeDocument/2006/relationships/hyperlink" Target="https://www.aotm.gov.pl/aktualnosci/najnowsze/bezplatne-szkolenia-online-rejestracja-listopad-2022-r-2-2-2-2/" TargetMode="External"/><Relationship Id="rId11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7.png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4.xml"/><Relationship Id="rId5" Type="http://schemas.openxmlformats.org/officeDocument/2006/relationships/chart" Target="../charts/char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4.xml"/><Relationship Id="rId6" Type="http://schemas.openxmlformats.org/officeDocument/2006/relationships/chart" Target="../charts/chart2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F51ABE99-8410-1015-1AA2-316DDD569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11781" r="7885" b="-1"/>
          <a:stretch/>
        </p:blipFill>
        <p:spPr>
          <a:xfrm>
            <a:off x="0" y="10"/>
            <a:ext cx="9143980" cy="6857990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B931C8B9-B474-F5BA-9237-4B96CB7AA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6441" y="4151538"/>
            <a:ext cx="3214057" cy="1585621"/>
          </a:xfrm>
        </p:spPr>
        <p:txBody>
          <a:bodyPr>
            <a:normAutofit/>
          </a:bodyPr>
          <a:lstStyle/>
          <a:p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Rutkowski 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D50EC092-24C4-F63E-5A30-D07AFA7DBA06}"/>
              </a:ext>
            </a:extLst>
          </p:cNvPr>
          <p:cNvGrpSpPr/>
          <p:nvPr/>
        </p:nvGrpSpPr>
        <p:grpSpPr>
          <a:xfrm>
            <a:off x="5799318" y="817667"/>
            <a:ext cx="2294924" cy="2294924"/>
            <a:chOff x="5799318" y="817667"/>
            <a:chExt cx="2294924" cy="2294924"/>
          </a:xfrm>
        </p:grpSpPr>
        <p:pic>
          <p:nvPicPr>
            <p:cNvPr id="12" name="Obraz 11" descr="Obraz zawierający krąg, Grafika&#10;&#10;Opis wygenerowany automatycznie">
              <a:extLst>
                <a:ext uri="{FF2B5EF4-FFF2-40B4-BE49-F238E27FC236}">
                  <a16:creationId xmlns:a16="http://schemas.microsoft.com/office/drawing/2014/main" id="{CEEEC7CC-9EAC-146A-7798-36979C99C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9318" y="817667"/>
              <a:ext cx="2294924" cy="2294924"/>
            </a:xfrm>
            <a:prstGeom prst="rect">
              <a:avLst/>
            </a:prstGeom>
          </p:spPr>
        </p:pic>
        <p:pic>
          <p:nvPicPr>
            <p:cNvPr id="32" name="Obraz 31" descr="Obraz zawierający symbol, logo, godło, Czcionka&#10;&#10;Opis wygenerowany automatycznie">
              <a:extLst>
                <a:ext uri="{FF2B5EF4-FFF2-40B4-BE49-F238E27FC236}">
                  <a16:creationId xmlns:a16="http://schemas.microsoft.com/office/drawing/2014/main" id="{899C608B-90FF-D10F-76FD-CE698AB9F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9208" y="1192821"/>
              <a:ext cx="1535144" cy="15351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64DBA7FF-CC48-DC92-DE2F-3836D32A8C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6" r="-140"/>
          <a:stretch/>
        </p:blipFill>
        <p:spPr>
          <a:xfrm flipH="1">
            <a:off x="4353451" y="1473673"/>
            <a:ext cx="6389564" cy="973439"/>
          </a:xfrm>
          <a:prstGeom prst="rect">
            <a:avLst/>
          </a:prstGeom>
        </p:spPr>
      </p:pic>
      <p:sp>
        <p:nvSpPr>
          <p:cNvPr id="15" name="Rectangle 18">
            <a:extLst>
              <a:ext uri="{FF2B5EF4-FFF2-40B4-BE49-F238E27FC236}">
                <a16:creationId xmlns:a16="http://schemas.microsoft.com/office/drawing/2014/main" id="{A24C982C-4FFD-8F2D-D55B-385D0A429567}"/>
              </a:ext>
            </a:extLst>
          </p:cNvPr>
          <p:cNvSpPr/>
          <p:nvPr/>
        </p:nvSpPr>
        <p:spPr>
          <a:xfrm>
            <a:off x="6988276" y="0"/>
            <a:ext cx="1756726" cy="1805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pic>
        <p:nvPicPr>
          <p:cNvPr id="9" name="Obraz 8" descr="Obraz zawierający sztuka, zrzut ekranu, krąg, Grafika&#10;&#10;Opis wygenerowany automatycznie">
            <a:extLst>
              <a:ext uri="{FF2B5EF4-FFF2-40B4-BE49-F238E27FC236}">
                <a16:creationId xmlns:a16="http://schemas.microsoft.com/office/drawing/2014/main" id="{87D2091B-80BA-B113-0021-CE82E4E6D5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04" y="3881453"/>
            <a:ext cx="2513712" cy="237964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0F5CCA8-CB04-25ED-448B-0E33BD80A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442" y="548755"/>
            <a:ext cx="6620968" cy="3607112"/>
          </a:xfrm>
        </p:spPr>
        <p:txBody>
          <a:bodyPr/>
          <a:lstStyle/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Programy </a:t>
            </a:r>
            <a:b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Polityki </a:t>
            </a:r>
            <a:b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Zdrowotnej (PPZ)</a:t>
            </a:r>
            <a:b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perspektywy</a:t>
            </a:r>
            <a:b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AOTMiT</a:t>
            </a:r>
            <a:endParaRPr lang="pl-PL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az 7" descr="Obraz zawierający serce, sztuka&#10;&#10;Opis wygenerowany automatycznie">
            <a:extLst>
              <a:ext uri="{FF2B5EF4-FFF2-40B4-BE49-F238E27FC236}">
                <a16:creationId xmlns:a16="http://schemas.microsoft.com/office/drawing/2014/main" id="{88962A6D-71F2-50B1-5F8A-1423A8FF7B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61" y="3010360"/>
            <a:ext cx="4499558" cy="3119225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7A785277-C1C4-53B6-5E6A-7ADEBF1D69CB}"/>
              </a:ext>
            </a:extLst>
          </p:cNvPr>
          <p:cNvSpPr txBox="1">
            <a:spLocks/>
          </p:cNvSpPr>
          <p:nvPr/>
        </p:nvSpPr>
        <p:spPr>
          <a:xfrm>
            <a:off x="866422" y="5335532"/>
            <a:ext cx="6486878" cy="5820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1600" dirty="0">
                <a:highlight>
                  <a:srgbClr val="B01513"/>
                </a:highlight>
              </a:rPr>
              <a:t>II Posiedzenie Konwentu Marszałków Województw Rzeczypospolitej Polskiej </a:t>
            </a:r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52BD55E2-4E65-5B60-226C-20BF53827BFB}"/>
              </a:ext>
            </a:extLst>
          </p:cNvPr>
          <p:cNvSpPr txBox="1">
            <a:spLocks/>
          </p:cNvSpPr>
          <p:nvPr/>
        </p:nvSpPr>
        <p:spPr>
          <a:xfrm>
            <a:off x="866422" y="5905931"/>
            <a:ext cx="6486878" cy="5820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1200" dirty="0"/>
              <a:t>Polana </a:t>
            </a:r>
            <a:r>
              <a:rPr lang="pl-PL" sz="1200" dirty="0" err="1"/>
              <a:t>Jakuszycka</a:t>
            </a:r>
            <a:r>
              <a:rPr lang="pl-PL" sz="1200" dirty="0"/>
              <a:t>, 5 grudnia 2023 r.</a:t>
            </a:r>
          </a:p>
        </p:txBody>
      </p:sp>
    </p:spTree>
    <p:extLst>
      <p:ext uri="{BB962C8B-B14F-4D97-AF65-F5344CB8AC3E}">
        <p14:creationId xmlns:p14="http://schemas.microsoft.com/office/powerpoint/2010/main" val="723938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DA610B-30C4-41F5-FFB7-2D6AF8EA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210988"/>
            <a:ext cx="7055380" cy="1400530"/>
          </a:xfrm>
        </p:spPr>
        <p:txBody>
          <a:bodyPr/>
          <a:lstStyle/>
          <a:p>
            <a:r>
              <a:rPr lang="pl-PL" sz="3200" dirty="0"/>
              <a:t>Schemat procesu wydania rekomendacji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176457-343C-5874-8664-67F7C93F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pic>
        <p:nvPicPr>
          <p:cNvPr id="6" name="Obraz 5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D1D5C7A8-9BE9-CBAB-BE83-7AFC7BA17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Podtytuł 2">
            <a:extLst>
              <a:ext uri="{FF2B5EF4-FFF2-40B4-BE49-F238E27FC236}">
                <a16:creationId xmlns:a16="http://schemas.microsoft.com/office/drawing/2014/main" id="{BF311629-2F9F-871E-06A0-77784FF141E5}"/>
              </a:ext>
            </a:extLst>
          </p:cNvPr>
          <p:cNvSpPr txBox="1">
            <a:spLocks/>
          </p:cNvSpPr>
          <p:nvPr/>
        </p:nvSpPr>
        <p:spPr>
          <a:xfrm>
            <a:off x="7241472" y="256117"/>
            <a:ext cx="1791692" cy="66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1600" cap="none" dirty="0">
                <a:solidFill>
                  <a:srgbClr val="19718D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Rekomendacje</a:t>
            </a:r>
          </a:p>
        </p:txBody>
      </p:sp>
      <p:pic>
        <p:nvPicPr>
          <p:cNvPr id="51" name="Obraz 50" descr="Obraz zawierający pismo odręczne, Czcionka, kaligrafia, Grafika&#10;&#10;Opis wygenerowany automatycznie">
            <a:extLst>
              <a:ext uri="{FF2B5EF4-FFF2-40B4-BE49-F238E27FC236}">
                <a16:creationId xmlns:a16="http://schemas.microsoft.com/office/drawing/2014/main" id="{89A431DB-BF6E-2EC1-9FBE-E6CFAC568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97" y="1182346"/>
            <a:ext cx="1614489" cy="293273"/>
          </a:xfrm>
          <a:prstGeom prst="rect">
            <a:avLst/>
          </a:prstGeom>
        </p:spPr>
      </p:pic>
      <p:sp>
        <p:nvSpPr>
          <p:cNvPr id="26" name="Tytuł 1">
            <a:extLst>
              <a:ext uri="{FF2B5EF4-FFF2-40B4-BE49-F238E27FC236}">
                <a16:creationId xmlns:a16="http://schemas.microsoft.com/office/drawing/2014/main" id="{19F6D968-F2D3-0C65-539E-603C2882631E}"/>
              </a:ext>
            </a:extLst>
          </p:cNvPr>
          <p:cNvSpPr txBox="1">
            <a:spLocks/>
          </p:cNvSpPr>
          <p:nvPr/>
        </p:nvSpPr>
        <p:spPr>
          <a:xfrm>
            <a:off x="2792897" y="4648066"/>
            <a:ext cx="6289711" cy="9096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1600" dirty="0">
                <a:solidFill>
                  <a:schemeClr val="bg1"/>
                </a:solidFill>
                <a:highlight>
                  <a:srgbClr val="B01513"/>
                </a:highlight>
              </a:rPr>
              <a:t>Rekomendacje w sprawie zalecanych technologii medycznych, działań przeprowadzanych w ramach PPZ </a:t>
            </a:r>
          </a:p>
          <a:p>
            <a:pPr algn="ctr"/>
            <a:r>
              <a:rPr lang="pl-PL" sz="1600" dirty="0">
                <a:solidFill>
                  <a:schemeClr val="bg1"/>
                </a:solidFill>
                <a:highlight>
                  <a:srgbClr val="B01513"/>
                </a:highlight>
              </a:rPr>
              <a:t>oraz warunków realizacji tych programów</a:t>
            </a:r>
          </a:p>
        </p:txBody>
      </p:sp>
      <p:pic>
        <p:nvPicPr>
          <p:cNvPr id="8" name="Obraz 7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9A57EA35-2570-D6DE-1A68-30566113BD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760" y="2257524"/>
            <a:ext cx="4315787" cy="1694581"/>
          </a:xfrm>
          <a:prstGeom prst="rect">
            <a:avLst/>
          </a:prstGeom>
        </p:spPr>
      </p:pic>
      <p:sp>
        <p:nvSpPr>
          <p:cNvPr id="27" name="Symbol zastępczy zawartości 2">
            <a:extLst>
              <a:ext uri="{FF2B5EF4-FFF2-40B4-BE49-F238E27FC236}">
                <a16:creationId xmlns:a16="http://schemas.microsoft.com/office/drawing/2014/main" id="{8661F5C7-C37E-EA29-40D2-62E8F1ECDC88}"/>
              </a:ext>
            </a:extLst>
          </p:cNvPr>
          <p:cNvSpPr txBox="1">
            <a:spLocks/>
          </p:cNvSpPr>
          <p:nvPr/>
        </p:nvSpPr>
        <p:spPr>
          <a:xfrm>
            <a:off x="4776306" y="2409453"/>
            <a:ext cx="4145241" cy="3976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57373" indent="-28575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pl-PL" sz="1400" b="1" dirty="0"/>
              <a:t>Podstawa prawna:</a:t>
            </a:r>
          </a:p>
          <a:p>
            <a:pPr algn="just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§"/>
            </a:pPr>
            <a:r>
              <a:rPr lang="pl-PL" sz="1400" dirty="0"/>
              <a:t>art. 48aa Ustawy z dnia 27 sierpnia 2004 r. o świadczeniach opieki zdrowotnej finansowanych ze środków publicznych (Dz.U. 2022 poz. 2561 z </a:t>
            </a:r>
            <a:r>
              <a:rPr lang="pl-PL" sz="1400" dirty="0" err="1"/>
              <a:t>późn</a:t>
            </a:r>
            <a:r>
              <a:rPr lang="pl-PL" sz="1400" dirty="0"/>
              <a:t>. zm.)</a:t>
            </a:r>
            <a:endParaRPr lang="pl-PL" sz="3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Freeform 49">
            <a:extLst>
              <a:ext uri="{FF2B5EF4-FFF2-40B4-BE49-F238E27FC236}">
                <a16:creationId xmlns:a16="http://schemas.microsoft.com/office/drawing/2014/main" id="{CD71D23A-1FB8-43A5-0DF1-19ADC3B5A115}"/>
              </a:ext>
            </a:extLst>
          </p:cNvPr>
          <p:cNvSpPr>
            <a:spLocks/>
          </p:cNvSpPr>
          <p:nvPr/>
        </p:nvSpPr>
        <p:spPr bwMode="auto">
          <a:xfrm>
            <a:off x="4776306" y="2625991"/>
            <a:ext cx="1873184" cy="91665"/>
          </a:xfrm>
          <a:custGeom>
            <a:avLst/>
            <a:gdLst/>
            <a:ahLst/>
            <a:cxnLst>
              <a:cxn ang="0">
                <a:pos x="623" y="16"/>
              </a:cxn>
              <a:cxn ang="0">
                <a:pos x="49" y="2"/>
              </a:cxn>
              <a:cxn ang="0">
                <a:pos x="49" y="14"/>
              </a:cxn>
              <a:cxn ang="0">
                <a:pos x="623" y="22"/>
              </a:cxn>
              <a:cxn ang="0">
                <a:pos x="623" y="16"/>
              </a:cxn>
            </a:cxnLst>
            <a:rect l="0" t="0" r="r" b="b"/>
            <a:pathLst>
              <a:path w="652" h="22">
                <a:moveTo>
                  <a:pt x="623" y="16"/>
                </a:moveTo>
                <a:cubicBezTo>
                  <a:pt x="623" y="13"/>
                  <a:pt x="70" y="0"/>
                  <a:pt x="49" y="2"/>
                </a:cubicBezTo>
                <a:cubicBezTo>
                  <a:pt x="29" y="5"/>
                  <a:pt x="0" y="11"/>
                  <a:pt x="49" y="14"/>
                </a:cubicBezTo>
                <a:cubicBezTo>
                  <a:pt x="98" y="16"/>
                  <a:pt x="607" y="21"/>
                  <a:pt x="623" y="22"/>
                </a:cubicBezTo>
                <a:cubicBezTo>
                  <a:pt x="639" y="20"/>
                  <a:pt x="652" y="18"/>
                  <a:pt x="623" y="16"/>
                </a:cubicBezTo>
                <a:close/>
              </a:path>
            </a:pathLst>
          </a:custGeom>
          <a:solidFill>
            <a:srgbClr val="B0151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sz="1400" dirty="0"/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CD681913-4298-E72E-7A02-8FA3421213A6}"/>
              </a:ext>
            </a:extLst>
          </p:cNvPr>
          <p:cNvGrpSpPr/>
          <p:nvPr/>
        </p:nvGrpSpPr>
        <p:grpSpPr>
          <a:xfrm>
            <a:off x="559101" y="1475619"/>
            <a:ext cx="2843226" cy="5259584"/>
            <a:chOff x="934871" y="1529642"/>
            <a:chExt cx="2684860" cy="5117370"/>
          </a:xfrm>
        </p:grpSpPr>
        <p:sp>
          <p:nvSpPr>
            <p:cNvPr id="23" name="Dowolny kształt: kształt 22">
              <a:extLst>
                <a:ext uri="{FF2B5EF4-FFF2-40B4-BE49-F238E27FC236}">
                  <a16:creationId xmlns:a16="http://schemas.microsoft.com/office/drawing/2014/main" id="{759215A1-7074-5AE5-7643-7B7F6297BFBC}"/>
                </a:ext>
              </a:extLst>
            </p:cNvPr>
            <p:cNvSpPr/>
            <p:nvPr/>
          </p:nvSpPr>
          <p:spPr>
            <a:xfrm flipH="1">
              <a:off x="2343292" y="2259386"/>
              <a:ext cx="695536" cy="44947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42877"/>
                  </a:lnTo>
                  <a:lnTo>
                    <a:pt x="695536" y="342877"/>
                  </a:lnTo>
                  <a:lnTo>
                    <a:pt x="695536" y="44947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pl-PL"/>
            </a:p>
          </p:txBody>
        </p:sp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144FDDCD-FCDB-AB28-AF4C-D25CA4C8EF85}"/>
                </a:ext>
              </a:extLst>
            </p:cNvPr>
            <p:cNvSpPr/>
            <p:nvPr/>
          </p:nvSpPr>
          <p:spPr>
            <a:xfrm>
              <a:off x="2160015" y="5571075"/>
              <a:ext cx="91440" cy="22381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223813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pl-PL"/>
            </a:p>
          </p:txBody>
        </p:sp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27B34B7A-F9A5-5C9B-4CCF-0F3FDF2F27D6}"/>
                </a:ext>
              </a:extLst>
            </p:cNvPr>
            <p:cNvSpPr/>
            <p:nvPr/>
          </p:nvSpPr>
          <p:spPr>
            <a:xfrm>
              <a:off x="2160015" y="4505760"/>
              <a:ext cx="91440" cy="3346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334648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pl-PL"/>
            </a:p>
          </p:txBody>
        </p:sp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0FFA06FA-472A-80E5-6FA7-4734B4969FC8}"/>
                </a:ext>
              </a:extLst>
            </p:cNvPr>
            <p:cNvSpPr/>
            <p:nvPr/>
          </p:nvSpPr>
          <p:spPr>
            <a:xfrm>
              <a:off x="2160015" y="3440446"/>
              <a:ext cx="91440" cy="3346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334648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pl-PL"/>
            </a:p>
          </p:txBody>
        </p:sp>
        <p:sp>
          <p:nvSpPr>
            <p:cNvPr id="10" name="Dowolny kształt: kształt 9">
              <a:extLst>
                <a:ext uri="{FF2B5EF4-FFF2-40B4-BE49-F238E27FC236}">
                  <a16:creationId xmlns:a16="http://schemas.microsoft.com/office/drawing/2014/main" id="{DD1A9033-77BE-905E-51AD-73D2D9AA3624}"/>
                </a:ext>
              </a:extLst>
            </p:cNvPr>
            <p:cNvSpPr/>
            <p:nvPr/>
          </p:nvSpPr>
          <p:spPr>
            <a:xfrm>
              <a:off x="1510198" y="2260308"/>
              <a:ext cx="695536" cy="44947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42877"/>
                  </a:lnTo>
                  <a:lnTo>
                    <a:pt x="695536" y="342877"/>
                  </a:lnTo>
                  <a:lnTo>
                    <a:pt x="695536" y="44947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pl-PL"/>
            </a:p>
          </p:txBody>
        </p:sp>
        <p:sp>
          <p:nvSpPr>
            <p:cNvPr id="11" name="Prostokąt: zaokrąglone rogi 10">
              <a:extLst>
                <a:ext uri="{FF2B5EF4-FFF2-40B4-BE49-F238E27FC236}">
                  <a16:creationId xmlns:a16="http://schemas.microsoft.com/office/drawing/2014/main" id="{0951F58A-FF3F-F270-1A1D-944526901DD7}"/>
                </a:ext>
              </a:extLst>
            </p:cNvPr>
            <p:cNvSpPr/>
            <p:nvPr/>
          </p:nvSpPr>
          <p:spPr>
            <a:xfrm>
              <a:off x="934871" y="1529642"/>
              <a:ext cx="1150654" cy="73066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pl-PL"/>
            </a:p>
          </p:txBody>
        </p:sp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D8471C90-5A96-8D2E-39F2-2AF5FCEFCECD}"/>
                </a:ext>
              </a:extLst>
            </p:cNvPr>
            <p:cNvSpPr/>
            <p:nvPr/>
          </p:nvSpPr>
          <p:spPr>
            <a:xfrm>
              <a:off x="1062722" y="1651100"/>
              <a:ext cx="1150654" cy="730665"/>
            </a:xfrm>
            <a:custGeom>
              <a:avLst/>
              <a:gdLst>
                <a:gd name="connsiteX0" fmla="*/ 0 w 1150654"/>
                <a:gd name="connsiteY0" fmla="*/ 73067 h 730665"/>
                <a:gd name="connsiteX1" fmla="*/ 73067 w 1150654"/>
                <a:gd name="connsiteY1" fmla="*/ 0 h 730665"/>
                <a:gd name="connsiteX2" fmla="*/ 1077588 w 1150654"/>
                <a:gd name="connsiteY2" fmla="*/ 0 h 730665"/>
                <a:gd name="connsiteX3" fmla="*/ 1150655 w 1150654"/>
                <a:gd name="connsiteY3" fmla="*/ 73067 h 730665"/>
                <a:gd name="connsiteX4" fmla="*/ 1150654 w 1150654"/>
                <a:gd name="connsiteY4" fmla="*/ 657599 h 730665"/>
                <a:gd name="connsiteX5" fmla="*/ 1077587 w 1150654"/>
                <a:gd name="connsiteY5" fmla="*/ 730666 h 730665"/>
                <a:gd name="connsiteX6" fmla="*/ 73067 w 1150654"/>
                <a:gd name="connsiteY6" fmla="*/ 730665 h 730665"/>
                <a:gd name="connsiteX7" fmla="*/ 0 w 1150654"/>
                <a:gd name="connsiteY7" fmla="*/ 657598 h 730665"/>
                <a:gd name="connsiteX8" fmla="*/ 0 w 1150654"/>
                <a:gd name="connsiteY8" fmla="*/ 73067 h 73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0654" h="730665">
                  <a:moveTo>
                    <a:pt x="0" y="73067"/>
                  </a:moveTo>
                  <a:cubicBezTo>
                    <a:pt x="0" y="32713"/>
                    <a:pt x="32713" y="0"/>
                    <a:pt x="73067" y="0"/>
                  </a:cubicBezTo>
                  <a:lnTo>
                    <a:pt x="1077588" y="0"/>
                  </a:lnTo>
                  <a:cubicBezTo>
                    <a:pt x="1117942" y="0"/>
                    <a:pt x="1150655" y="32713"/>
                    <a:pt x="1150655" y="73067"/>
                  </a:cubicBezTo>
                  <a:cubicBezTo>
                    <a:pt x="1150655" y="267911"/>
                    <a:pt x="1150654" y="462755"/>
                    <a:pt x="1150654" y="657599"/>
                  </a:cubicBezTo>
                  <a:cubicBezTo>
                    <a:pt x="1150654" y="697953"/>
                    <a:pt x="1117941" y="730666"/>
                    <a:pt x="1077587" y="730666"/>
                  </a:cubicBezTo>
                  <a:lnTo>
                    <a:pt x="73067" y="730665"/>
                  </a:lnTo>
                  <a:cubicBezTo>
                    <a:pt x="32713" y="730665"/>
                    <a:pt x="0" y="697952"/>
                    <a:pt x="0" y="657598"/>
                  </a:cubicBezTo>
                  <a:lnTo>
                    <a:pt x="0" y="73067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500" tIns="59500" rIns="59500" bIns="595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100" kern="1200" dirty="0"/>
                <a:t>Inicjatywa własna AOTMiT</a:t>
              </a:r>
            </a:p>
          </p:txBody>
        </p:sp>
        <p:sp>
          <p:nvSpPr>
            <p:cNvPr id="13" name="Prostokąt: zaokrąglone rogi 12">
              <a:extLst>
                <a:ext uri="{FF2B5EF4-FFF2-40B4-BE49-F238E27FC236}">
                  <a16:creationId xmlns:a16="http://schemas.microsoft.com/office/drawing/2014/main" id="{FE4624F5-372F-175D-3FAF-96078D48B7DB}"/>
                </a:ext>
              </a:extLst>
            </p:cNvPr>
            <p:cNvSpPr/>
            <p:nvPr/>
          </p:nvSpPr>
          <p:spPr>
            <a:xfrm>
              <a:off x="1630407" y="2709780"/>
              <a:ext cx="1150654" cy="73066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pl-PL"/>
            </a:p>
          </p:txBody>
        </p:sp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8F53AF98-ED40-D945-CAFF-5B1B4C849D08}"/>
                </a:ext>
              </a:extLst>
            </p:cNvPr>
            <p:cNvSpPr/>
            <p:nvPr/>
          </p:nvSpPr>
          <p:spPr>
            <a:xfrm>
              <a:off x="1758258" y="2831238"/>
              <a:ext cx="1150654" cy="730665"/>
            </a:xfrm>
            <a:custGeom>
              <a:avLst/>
              <a:gdLst>
                <a:gd name="connsiteX0" fmla="*/ 0 w 1150654"/>
                <a:gd name="connsiteY0" fmla="*/ 73067 h 730665"/>
                <a:gd name="connsiteX1" fmla="*/ 73067 w 1150654"/>
                <a:gd name="connsiteY1" fmla="*/ 0 h 730665"/>
                <a:gd name="connsiteX2" fmla="*/ 1077588 w 1150654"/>
                <a:gd name="connsiteY2" fmla="*/ 0 h 730665"/>
                <a:gd name="connsiteX3" fmla="*/ 1150655 w 1150654"/>
                <a:gd name="connsiteY3" fmla="*/ 73067 h 730665"/>
                <a:gd name="connsiteX4" fmla="*/ 1150654 w 1150654"/>
                <a:gd name="connsiteY4" fmla="*/ 657599 h 730665"/>
                <a:gd name="connsiteX5" fmla="*/ 1077587 w 1150654"/>
                <a:gd name="connsiteY5" fmla="*/ 730666 h 730665"/>
                <a:gd name="connsiteX6" fmla="*/ 73067 w 1150654"/>
                <a:gd name="connsiteY6" fmla="*/ 730665 h 730665"/>
                <a:gd name="connsiteX7" fmla="*/ 0 w 1150654"/>
                <a:gd name="connsiteY7" fmla="*/ 657598 h 730665"/>
                <a:gd name="connsiteX8" fmla="*/ 0 w 1150654"/>
                <a:gd name="connsiteY8" fmla="*/ 73067 h 73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0654" h="730665">
                  <a:moveTo>
                    <a:pt x="0" y="73067"/>
                  </a:moveTo>
                  <a:cubicBezTo>
                    <a:pt x="0" y="32713"/>
                    <a:pt x="32713" y="0"/>
                    <a:pt x="73067" y="0"/>
                  </a:cubicBezTo>
                  <a:lnTo>
                    <a:pt x="1077588" y="0"/>
                  </a:lnTo>
                  <a:cubicBezTo>
                    <a:pt x="1117942" y="0"/>
                    <a:pt x="1150655" y="32713"/>
                    <a:pt x="1150655" y="73067"/>
                  </a:cubicBezTo>
                  <a:cubicBezTo>
                    <a:pt x="1150655" y="267911"/>
                    <a:pt x="1150654" y="462755"/>
                    <a:pt x="1150654" y="657599"/>
                  </a:cubicBezTo>
                  <a:cubicBezTo>
                    <a:pt x="1150654" y="697953"/>
                    <a:pt x="1117941" y="730666"/>
                    <a:pt x="1077587" y="730666"/>
                  </a:cubicBezTo>
                  <a:lnTo>
                    <a:pt x="73067" y="730665"/>
                  </a:lnTo>
                  <a:cubicBezTo>
                    <a:pt x="32713" y="730665"/>
                    <a:pt x="0" y="697952"/>
                    <a:pt x="0" y="657598"/>
                  </a:cubicBezTo>
                  <a:lnTo>
                    <a:pt x="0" y="73067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500" tIns="59500" rIns="59500" bIns="595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100" kern="1200" dirty="0"/>
                <a:t>Raport analityczny</a:t>
              </a:r>
            </a:p>
          </p:txBody>
        </p:sp>
        <p:sp>
          <p:nvSpPr>
            <p:cNvPr id="15" name="Prostokąt: zaokrąglone rogi 14">
              <a:extLst>
                <a:ext uri="{FF2B5EF4-FFF2-40B4-BE49-F238E27FC236}">
                  <a16:creationId xmlns:a16="http://schemas.microsoft.com/office/drawing/2014/main" id="{30DC0F8D-E10F-D3D7-9790-0DF9F19201D7}"/>
                </a:ext>
              </a:extLst>
            </p:cNvPr>
            <p:cNvSpPr/>
            <p:nvPr/>
          </p:nvSpPr>
          <p:spPr>
            <a:xfrm>
              <a:off x="1630407" y="3775095"/>
              <a:ext cx="1150654" cy="73066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pl-PL"/>
            </a:p>
          </p:txBody>
        </p:sp>
        <p:sp>
          <p:nvSpPr>
            <p:cNvPr id="16" name="Dowolny kształt: kształt 15">
              <a:extLst>
                <a:ext uri="{FF2B5EF4-FFF2-40B4-BE49-F238E27FC236}">
                  <a16:creationId xmlns:a16="http://schemas.microsoft.com/office/drawing/2014/main" id="{768A725D-50F6-A52C-FD7B-EFA30E87DF2F}"/>
                </a:ext>
              </a:extLst>
            </p:cNvPr>
            <p:cNvSpPr/>
            <p:nvPr/>
          </p:nvSpPr>
          <p:spPr>
            <a:xfrm>
              <a:off x="1758258" y="3896553"/>
              <a:ext cx="1150654" cy="730665"/>
            </a:xfrm>
            <a:custGeom>
              <a:avLst/>
              <a:gdLst>
                <a:gd name="connsiteX0" fmla="*/ 0 w 1150654"/>
                <a:gd name="connsiteY0" fmla="*/ 73067 h 730665"/>
                <a:gd name="connsiteX1" fmla="*/ 73067 w 1150654"/>
                <a:gd name="connsiteY1" fmla="*/ 0 h 730665"/>
                <a:gd name="connsiteX2" fmla="*/ 1077588 w 1150654"/>
                <a:gd name="connsiteY2" fmla="*/ 0 h 730665"/>
                <a:gd name="connsiteX3" fmla="*/ 1150655 w 1150654"/>
                <a:gd name="connsiteY3" fmla="*/ 73067 h 730665"/>
                <a:gd name="connsiteX4" fmla="*/ 1150654 w 1150654"/>
                <a:gd name="connsiteY4" fmla="*/ 657599 h 730665"/>
                <a:gd name="connsiteX5" fmla="*/ 1077587 w 1150654"/>
                <a:gd name="connsiteY5" fmla="*/ 730666 h 730665"/>
                <a:gd name="connsiteX6" fmla="*/ 73067 w 1150654"/>
                <a:gd name="connsiteY6" fmla="*/ 730665 h 730665"/>
                <a:gd name="connsiteX7" fmla="*/ 0 w 1150654"/>
                <a:gd name="connsiteY7" fmla="*/ 657598 h 730665"/>
                <a:gd name="connsiteX8" fmla="*/ 0 w 1150654"/>
                <a:gd name="connsiteY8" fmla="*/ 73067 h 73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0654" h="730665">
                  <a:moveTo>
                    <a:pt x="0" y="73067"/>
                  </a:moveTo>
                  <a:cubicBezTo>
                    <a:pt x="0" y="32713"/>
                    <a:pt x="32713" y="0"/>
                    <a:pt x="73067" y="0"/>
                  </a:cubicBezTo>
                  <a:lnTo>
                    <a:pt x="1077588" y="0"/>
                  </a:lnTo>
                  <a:cubicBezTo>
                    <a:pt x="1117942" y="0"/>
                    <a:pt x="1150655" y="32713"/>
                    <a:pt x="1150655" y="73067"/>
                  </a:cubicBezTo>
                  <a:cubicBezTo>
                    <a:pt x="1150655" y="267911"/>
                    <a:pt x="1150654" y="462755"/>
                    <a:pt x="1150654" y="657599"/>
                  </a:cubicBezTo>
                  <a:cubicBezTo>
                    <a:pt x="1150654" y="697953"/>
                    <a:pt x="1117941" y="730666"/>
                    <a:pt x="1077587" y="730666"/>
                  </a:cubicBezTo>
                  <a:lnTo>
                    <a:pt x="73067" y="730665"/>
                  </a:lnTo>
                  <a:cubicBezTo>
                    <a:pt x="32713" y="730665"/>
                    <a:pt x="0" y="697952"/>
                    <a:pt x="0" y="657598"/>
                  </a:cubicBezTo>
                  <a:lnTo>
                    <a:pt x="0" y="73067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500" tIns="59500" rIns="59500" bIns="595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100" kern="1200" dirty="0"/>
                <a:t>Opracowanie szablonu programu</a:t>
              </a:r>
            </a:p>
          </p:txBody>
        </p:sp>
        <p:sp>
          <p:nvSpPr>
            <p:cNvPr id="17" name="Prostokąt: zaokrąglone rogi 16">
              <a:extLst>
                <a:ext uri="{FF2B5EF4-FFF2-40B4-BE49-F238E27FC236}">
                  <a16:creationId xmlns:a16="http://schemas.microsoft.com/office/drawing/2014/main" id="{A199646C-1BB2-259B-48A0-C06691E778E2}"/>
                </a:ext>
              </a:extLst>
            </p:cNvPr>
            <p:cNvSpPr/>
            <p:nvPr/>
          </p:nvSpPr>
          <p:spPr>
            <a:xfrm>
              <a:off x="1630407" y="4840409"/>
              <a:ext cx="1150654" cy="73066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pl-PL"/>
            </a:p>
          </p:txBody>
        </p:sp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6812A091-6885-0E4C-9225-ABB5F57356A5}"/>
                </a:ext>
              </a:extLst>
            </p:cNvPr>
            <p:cNvSpPr/>
            <p:nvPr/>
          </p:nvSpPr>
          <p:spPr>
            <a:xfrm>
              <a:off x="1758258" y="4961867"/>
              <a:ext cx="1150654" cy="730665"/>
            </a:xfrm>
            <a:custGeom>
              <a:avLst/>
              <a:gdLst>
                <a:gd name="connsiteX0" fmla="*/ 0 w 1150654"/>
                <a:gd name="connsiteY0" fmla="*/ 73067 h 730665"/>
                <a:gd name="connsiteX1" fmla="*/ 73067 w 1150654"/>
                <a:gd name="connsiteY1" fmla="*/ 0 h 730665"/>
                <a:gd name="connsiteX2" fmla="*/ 1077588 w 1150654"/>
                <a:gd name="connsiteY2" fmla="*/ 0 h 730665"/>
                <a:gd name="connsiteX3" fmla="*/ 1150655 w 1150654"/>
                <a:gd name="connsiteY3" fmla="*/ 73067 h 730665"/>
                <a:gd name="connsiteX4" fmla="*/ 1150654 w 1150654"/>
                <a:gd name="connsiteY4" fmla="*/ 657599 h 730665"/>
                <a:gd name="connsiteX5" fmla="*/ 1077587 w 1150654"/>
                <a:gd name="connsiteY5" fmla="*/ 730666 h 730665"/>
                <a:gd name="connsiteX6" fmla="*/ 73067 w 1150654"/>
                <a:gd name="connsiteY6" fmla="*/ 730665 h 730665"/>
                <a:gd name="connsiteX7" fmla="*/ 0 w 1150654"/>
                <a:gd name="connsiteY7" fmla="*/ 657598 h 730665"/>
                <a:gd name="connsiteX8" fmla="*/ 0 w 1150654"/>
                <a:gd name="connsiteY8" fmla="*/ 73067 h 73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0654" h="730665">
                  <a:moveTo>
                    <a:pt x="0" y="73067"/>
                  </a:moveTo>
                  <a:cubicBezTo>
                    <a:pt x="0" y="32713"/>
                    <a:pt x="32713" y="0"/>
                    <a:pt x="73067" y="0"/>
                  </a:cubicBezTo>
                  <a:lnTo>
                    <a:pt x="1077588" y="0"/>
                  </a:lnTo>
                  <a:cubicBezTo>
                    <a:pt x="1117942" y="0"/>
                    <a:pt x="1150655" y="32713"/>
                    <a:pt x="1150655" y="73067"/>
                  </a:cubicBezTo>
                  <a:cubicBezTo>
                    <a:pt x="1150655" y="267911"/>
                    <a:pt x="1150654" y="462755"/>
                    <a:pt x="1150654" y="657599"/>
                  </a:cubicBezTo>
                  <a:cubicBezTo>
                    <a:pt x="1150654" y="697953"/>
                    <a:pt x="1117941" y="730666"/>
                    <a:pt x="1077587" y="730666"/>
                  </a:cubicBezTo>
                  <a:lnTo>
                    <a:pt x="73067" y="730665"/>
                  </a:lnTo>
                  <a:cubicBezTo>
                    <a:pt x="32713" y="730665"/>
                    <a:pt x="0" y="697952"/>
                    <a:pt x="0" y="657598"/>
                  </a:cubicBezTo>
                  <a:lnTo>
                    <a:pt x="0" y="73067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500" tIns="59500" rIns="59500" bIns="595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100" kern="1200" dirty="0"/>
                <a:t>Ocena wartościująca Rady Przejrzystości</a:t>
              </a:r>
            </a:p>
          </p:txBody>
        </p:sp>
        <p:sp>
          <p:nvSpPr>
            <p:cNvPr id="19" name="Prostokąt: zaokrąglone rogi 18">
              <a:extLst>
                <a:ext uri="{FF2B5EF4-FFF2-40B4-BE49-F238E27FC236}">
                  <a16:creationId xmlns:a16="http://schemas.microsoft.com/office/drawing/2014/main" id="{D8045585-7A21-42C7-A698-23D078B40B95}"/>
                </a:ext>
              </a:extLst>
            </p:cNvPr>
            <p:cNvSpPr/>
            <p:nvPr/>
          </p:nvSpPr>
          <p:spPr>
            <a:xfrm>
              <a:off x="1630407" y="5794889"/>
              <a:ext cx="1150654" cy="73066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pl-PL"/>
            </a:p>
          </p:txBody>
        </p:sp>
        <p:sp>
          <p:nvSpPr>
            <p:cNvPr id="20" name="Dowolny kształt: kształt 19">
              <a:extLst>
                <a:ext uri="{FF2B5EF4-FFF2-40B4-BE49-F238E27FC236}">
                  <a16:creationId xmlns:a16="http://schemas.microsoft.com/office/drawing/2014/main" id="{ED7D7B20-A8D4-CC9B-D1AD-0BD3F7C052B7}"/>
                </a:ext>
              </a:extLst>
            </p:cNvPr>
            <p:cNvSpPr/>
            <p:nvPr/>
          </p:nvSpPr>
          <p:spPr>
            <a:xfrm>
              <a:off x="1758258" y="5916347"/>
              <a:ext cx="1150654" cy="730665"/>
            </a:xfrm>
            <a:custGeom>
              <a:avLst/>
              <a:gdLst>
                <a:gd name="connsiteX0" fmla="*/ 0 w 1150654"/>
                <a:gd name="connsiteY0" fmla="*/ 73067 h 730665"/>
                <a:gd name="connsiteX1" fmla="*/ 73067 w 1150654"/>
                <a:gd name="connsiteY1" fmla="*/ 0 h 730665"/>
                <a:gd name="connsiteX2" fmla="*/ 1077588 w 1150654"/>
                <a:gd name="connsiteY2" fmla="*/ 0 h 730665"/>
                <a:gd name="connsiteX3" fmla="*/ 1150655 w 1150654"/>
                <a:gd name="connsiteY3" fmla="*/ 73067 h 730665"/>
                <a:gd name="connsiteX4" fmla="*/ 1150654 w 1150654"/>
                <a:gd name="connsiteY4" fmla="*/ 657599 h 730665"/>
                <a:gd name="connsiteX5" fmla="*/ 1077587 w 1150654"/>
                <a:gd name="connsiteY5" fmla="*/ 730666 h 730665"/>
                <a:gd name="connsiteX6" fmla="*/ 73067 w 1150654"/>
                <a:gd name="connsiteY6" fmla="*/ 730665 h 730665"/>
                <a:gd name="connsiteX7" fmla="*/ 0 w 1150654"/>
                <a:gd name="connsiteY7" fmla="*/ 657598 h 730665"/>
                <a:gd name="connsiteX8" fmla="*/ 0 w 1150654"/>
                <a:gd name="connsiteY8" fmla="*/ 73067 h 73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0654" h="730665">
                  <a:moveTo>
                    <a:pt x="0" y="73067"/>
                  </a:moveTo>
                  <a:cubicBezTo>
                    <a:pt x="0" y="32713"/>
                    <a:pt x="32713" y="0"/>
                    <a:pt x="73067" y="0"/>
                  </a:cubicBezTo>
                  <a:lnTo>
                    <a:pt x="1077588" y="0"/>
                  </a:lnTo>
                  <a:cubicBezTo>
                    <a:pt x="1117942" y="0"/>
                    <a:pt x="1150655" y="32713"/>
                    <a:pt x="1150655" y="73067"/>
                  </a:cubicBezTo>
                  <a:cubicBezTo>
                    <a:pt x="1150655" y="267911"/>
                    <a:pt x="1150654" y="462755"/>
                    <a:pt x="1150654" y="657599"/>
                  </a:cubicBezTo>
                  <a:cubicBezTo>
                    <a:pt x="1150654" y="697953"/>
                    <a:pt x="1117941" y="730666"/>
                    <a:pt x="1077587" y="730666"/>
                  </a:cubicBezTo>
                  <a:lnTo>
                    <a:pt x="73067" y="730665"/>
                  </a:lnTo>
                  <a:cubicBezTo>
                    <a:pt x="32713" y="730665"/>
                    <a:pt x="0" y="697952"/>
                    <a:pt x="0" y="657598"/>
                  </a:cubicBezTo>
                  <a:lnTo>
                    <a:pt x="0" y="73067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500" tIns="59500" rIns="59500" bIns="595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050" kern="1200" dirty="0"/>
                <a:t>Rekomendacja prezesa Agencji (z modelowym rozwiązaniem)</a:t>
              </a:r>
            </a:p>
          </p:txBody>
        </p:sp>
        <p:sp>
          <p:nvSpPr>
            <p:cNvPr id="21" name="Prostokąt: zaokrąglone rogi 20">
              <a:extLst>
                <a:ext uri="{FF2B5EF4-FFF2-40B4-BE49-F238E27FC236}">
                  <a16:creationId xmlns:a16="http://schemas.microsoft.com/office/drawing/2014/main" id="{8C9D5AB2-0FF3-765B-9983-91C6AE2232FB}"/>
                </a:ext>
              </a:extLst>
            </p:cNvPr>
            <p:cNvSpPr/>
            <p:nvPr/>
          </p:nvSpPr>
          <p:spPr>
            <a:xfrm>
              <a:off x="2341227" y="1529642"/>
              <a:ext cx="1150654" cy="73066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pl-PL"/>
            </a:p>
          </p:txBody>
        </p:sp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BE37777D-CB08-FDC1-F6CB-6816FF88F77B}"/>
                </a:ext>
              </a:extLst>
            </p:cNvPr>
            <p:cNvSpPr/>
            <p:nvPr/>
          </p:nvSpPr>
          <p:spPr>
            <a:xfrm>
              <a:off x="2469077" y="1651100"/>
              <a:ext cx="1150654" cy="730665"/>
            </a:xfrm>
            <a:custGeom>
              <a:avLst/>
              <a:gdLst>
                <a:gd name="connsiteX0" fmla="*/ 0 w 1150654"/>
                <a:gd name="connsiteY0" fmla="*/ 73067 h 730665"/>
                <a:gd name="connsiteX1" fmla="*/ 73067 w 1150654"/>
                <a:gd name="connsiteY1" fmla="*/ 0 h 730665"/>
                <a:gd name="connsiteX2" fmla="*/ 1077588 w 1150654"/>
                <a:gd name="connsiteY2" fmla="*/ 0 h 730665"/>
                <a:gd name="connsiteX3" fmla="*/ 1150655 w 1150654"/>
                <a:gd name="connsiteY3" fmla="*/ 73067 h 730665"/>
                <a:gd name="connsiteX4" fmla="*/ 1150654 w 1150654"/>
                <a:gd name="connsiteY4" fmla="*/ 657599 h 730665"/>
                <a:gd name="connsiteX5" fmla="*/ 1077587 w 1150654"/>
                <a:gd name="connsiteY5" fmla="*/ 730666 h 730665"/>
                <a:gd name="connsiteX6" fmla="*/ 73067 w 1150654"/>
                <a:gd name="connsiteY6" fmla="*/ 730665 h 730665"/>
                <a:gd name="connsiteX7" fmla="*/ 0 w 1150654"/>
                <a:gd name="connsiteY7" fmla="*/ 657598 h 730665"/>
                <a:gd name="connsiteX8" fmla="*/ 0 w 1150654"/>
                <a:gd name="connsiteY8" fmla="*/ 73067 h 73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0654" h="730665">
                  <a:moveTo>
                    <a:pt x="0" y="73067"/>
                  </a:moveTo>
                  <a:cubicBezTo>
                    <a:pt x="0" y="32713"/>
                    <a:pt x="32713" y="0"/>
                    <a:pt x="73067" y="0"/>
                  </a:cubicBezTo>
                  <a:lnTo>
                    <a:pt x="1077588" y="0"/>
                  </a:lnTo>
                  <a:cubicBezTo>
                    <a:pt x="1117942" y="0"/>
                    <a:pt x="1150655" y="32713"/>
                    <a:pt x="1150655" y="73067"/>
                  </a:cubicBezTo>
                  <a:cubicBezTo>
                    <a:pt x="1150655" y="267911"/>
                    <a:pt x="1150654" y="462755"/>
                    <a:pt x="1150654" y="657599"/>
                  </a:cubicBezTo>
                  <a:cubicBezTo>
                    <a:pt x="1150654" y="697953"/>
                    <a:pt x="1117941" y="730666"/>
                    <a:pt x="1077587" y="730666"/>
                  </a:cubicBezTo>
                  <a:lnTo>
                    <a:pt x="73067" y="730665"/>
                  </a:lnTo>
                  <a:cubicBezTo>
                    <a:pt x="32713" y="730665"/>
                    <a:pt x="0" y="697952"/>
                    <a:pt x="0" y="657598"/>
                  </a:cubicBezTo>
                  <a:lnTo>
                    <a:pt x="0" y="73067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500" tIns="59500" rIns="59500" bIns="595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100" kern="1200" dirty="0"/>
                <a:t>Zlecenie MZ (określony z góry temat rekomendacji)</a:t>
              </a:r>
            </a:p>
          </p:txBody>
        </p:sp>
      </p:grpSp>
      <p:sp>
        <p:nvSpPr>
          <p:cNvPr id="29" name="Strzałka w prawo 5">
            <a:extLst>
              <a:ext uri="{FF2B5EF4-FFF2-40B4-BE49-F238E27FC236}">
                <a16:creationId xmlns:a16="http://schemas.microsoft.com/office/drawing/2014/main" id="{248E9279-9975-181D-7DBB-CE748A946E73}"/>
              </a:ext>
            </a:extLst>
          </p:cNvPr>
          <p:cNvSpPr/>
          <p:nvPr/>
        </p:nvSpPr>
        <p:spPr bwMode="auto">
          <a:xfrm>
            <a:off x="2986861" y="6297053"/>
            <a:ext cx="5511800" cy="438150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300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30" name="pole tekstowe 6">
            <a:extLst>
              <a:ext uri="{FF2B5EF4-FFF2-40B4-BE49-F238E27FC236}">
                <a16:creationId xmlns:a16="http://schemas.microsoft.com/office/drawing/2014/main" id="{60B3E1F5-D9A1-39F6-8A19-65E4264DBD12}"/>
              </a:ext>
            </a:extLst>
          </p:cNvPr>
          <p:cNvSpPr txBox="1"/>
          <p:nvPr/>
        </p:nvSpPr>
        <p:spPr bwMode="auto">
          <a:xfrm>
            <a:off x="3188474" y="6401828"/>
            <a:ext cx="5149850" cy="457201"/>
          </a:xfrm>
          <a:prstGeom prst="rect">
            <a:avLst/>
          </a:prstGeom>
          <a:noFill/>
        </p:spPr>
        <p:txBody>
          <a:bodyPr/>
          <a:lstStyle/>
          <a:p>
            <a:pPr defTabSz="685800" eaLnBrk="1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3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Zlecenie MZ: 4 miesiące.  Inicjatywa własna: brak terminu</a:t>
            </a:r>
            <a:endParaRPr lang="pl-PL" sz="1300" kern="0" dirty="0">
              <a:solidFill>
                <a:sysClr val="windowText" lastClr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062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6FDAC055-6270-5FA8-AEA5-BAAFB65B2F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91248"/>
            <a:ext cx="825500" cy="4141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9DA610B-30C4-41F5-FFB7-2D6AF8EA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Problemy 1/2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32BE47-91DA-A925-600A-13A64DBCD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73" y="2953531"/>
            <a:ext cx="8158911" cy="3278717"/>
          </a:xfrm>
        </p:spPr>
        <p:txBody>
          <a:bodyPr>
            <a:normAutofit lnSpcReduction="10000"/>
          </a:bodyPr>
          <a:lstStyle/>
          <a:p>
            <a:pPr>
              <a:buClr>
                <a:srgbClr val="B01513"/>
              </a:buClr>
            </a:pPr>
            <a:r>
              <a:rPr lang="pl-PL" sz="1400" b="1" dirty="0"/>
              <a:t>Brak umiejętności pisania PPZ</a:t>
            </a:r>
            <a:r>
              <a:rPr lang="pl-PL" sz="1400" dirty="0"/>
              <a:t> zgłaszany przez niektóre osoby pracujące w JST, kontaktujące się z AOTMiT </a:t>
            </a:r>
          </a:p>
          <a:p>
            <a:pPr>
              <a:buClr>
                <a:srgbClr val="B01513"/>
              </a:buClr>
            </a:pPr>
            <a:r>
              <a:rPr lang="pl-PL" sz="1400" b="1" dirty="0"/>
              <a:t>Brak znajomości przepisów ustawy </a:t>
            </a:r>
            <a:r>
              <a:rPr lang="pl-PL" sz="1400" dirty="0"/>
              <a:t>z dnia 27 sierpnia 2004 r. o świadczeniach opieki zdrowotnej finansowanych ze środków publicznych (Dz.U. 2022 poz. 2561 z </a:t>
            </a:r>
            <a:r>
              <a:rPr lang="pl-PL" sz="1400" dirty="0" err="1"/>
              <a:t>późn</a:t>
            </a:r>
            <a:r>
              <a:rPr lang="pl-PL" sz="1400" dirty="0"/>
              <a:t>. zm.)              w zakresie dotyczącym PPZ oraz rekomendacji Prezesa wydanych na podstawie art. 48aa </a:t>
            </a:r>
            <a:br>
              <a:rPr lang="pl-PL" sz="1400" dirty="0"/>
            </a:br>
            <a:r>
              <a:rPr lang="pl-PL" sz="1400" i="1" dirty="0"/>
              <a:t>– link do dokumentu –</a:t>
            </a:r>
            <a:r>
              <a:rPr lang="pl-PL" sz="1400" b="1" dirty="0"/>
              <a:t> </a:t>
            </a:r>
            <a:r>
              <a:rPr lang="pl-PL" sz="1400" dirty="0">
                <a:solidFill>
                  <a:srgbClr val="19718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https://isap.sejm.gov.pl/isap.nsf/download.xsp/WDU20220002561/U/D20222561Lj.pdf</a:t>
            </a:r>
            <a:endParaRPr lang="pl-PL" sz="1400" dirty="0">
              <a:solidFill>
                <a:srgbClr val="19718D"/>
              </a:solidFill>
            </a:endParaRPr>
          </a:p>
          <a:p>
            <a:pPr>
              <a:buClr>
                <a:srgbClr val="B01513"/>
              </a:buClr>
            </a:pPr>
            <a:r>
              <a:rPr lang="pl-PL" sz="1400" b="1" dirty="0"/>
              <a:t>Brak stosowania się do zapisów rozporządzenia</a:t>
            </a:r>
            <a:r>
              <a:rPr lang="pl-PL" sz="1400" dirty="0"/>
              <a:t> Ministra Zdrowia z dnia 22 grudnia 2017 r. w sprawie wzoru programu polityki zdrowotnej, wzoru raportu końcowego z realizacji programu polityki zdrowotnej oraz sposobu sporządzenia projektu programu polityki zdrowotnej i raportu końcowego z realizacji programu polityki zdrowotnej (Dz.U. 2017 poz. 2476) </a:t>
            </a:r>
            <a:br>
              <a:rPr lang="pl-PL" sz="1400" dirty="0"/>
            </a:br>
            <a:r>
              <a:rPr lang="pl-PL" sz="1400" i="1" dirty="0"/>
              <a:t>– link do dokumentu – </a:t>
            </a:r>
            <a:r>
              <a:rPr lang="pl-PL" sz="1400" dirty="0">
                <a:solidFill>
                  <a:srgbClr val="19718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https://isap.sejm.gov.pl/isap.nsf/download.xsp/WDU20170002476/O/D20172476.pdf</a:t>
            </a:r>
            <a:endParaRPr lang="pl-PL" sz="1400" dirty="0">
              <a:solidFill>
                <a:srgbClr val="19718D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176457-343C-5874-8664-67F7C93F0B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pic>
        <p:nvPicPr>
          <p:cNvPr id="6" name="Obraz 5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D1D5C7A8-9BE9-CBAB-BE83-7AFC7BA17D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AC51DF3C-7571-6EDB-342F-56ABA0BFBEA8}"/>
              </a:ext>
            </a:extLst>
          </p:cNvPr>
          <p:cNvSpPr txBox="1">
            <a:spLocks/>
          </p:cNvSpPr>
          <p:nvPr/>
        </p:nvSpPr>
        <p:spPr>
          <a:xfrm>
            <a:off x="479273" y="1974137"/>
            <a:ext cx="7599882" cy="6176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1600" dirty="0">
                <a:solidFill>
                  <a:schemeClr val="bg1"/>
                </a:solidFill>
                <a:highlight>
                  <a:srgbClr val="B01513"/>
                </a:highlight>
              </a:rPr>
              <a:t>Najczęstsze problemy związane z tworzeniem, wdrażaniem </a:t>
            </a:r>
            <a:br>
              <a:rPr lang="pl-PL" sz="1600" dirty="0">
                <a:solidFill>
                  <a:schemeClr val="bg1"/>
                </a:solidFill>
                <a:highlight>
                  <a:srgbClr val="B01513"/>
                </a:highlight>
              </a:rPr>
            </a:br>
            <a:r>
              <a:rPr lang="pl-PL" sz="1600" dirty="0">
                <a:solidFill>
                  <a:schemeClr val="bg1"/>
                </a:solidFill>
                <a:highlight>
                  <a:srgbClr val="B01513"/>
                </a:highlight>
              </a:rPr>
              <a:t>i realizacją PPZ (kwestie organizacyjne na poziomie JST)</a:t>
            </a:r>
          </a:p>
        </p:txBody>
      </p:sp>
      <p:sp>
        <p:nvSpPr>
          <p:cNvPr id="11" name="Podtytuł 2">
            <a:extLst>
              <a:ext uri="{FF2B5EF4-FFF2-40B4-BE49-F238E27FC236}">
                <a16:creationId xmlns:a16="http://schemas.microsoft.com/office/drawing/2014/main" id="{2934EC59-16C9-DE4A-0F35-0F254B7D50EB}"/>
              </a:ext>
            </a:extLst>
          </p:cNvPr>
          <p:cNvSpPr txBox="1">
            <a:spLocks/>
          </p:cNvSpPr>
          <p:nvPr/>
        </p:nvSpPr>
        <p:spPr>
          <a:xfrm>
            <a:off x="7231379" y="254236"/>
            <a:ext cx="1695330" cy="66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1600" cap="none" dirty="0">
                <a:solidFill>
                  <a:srgbClr val="19718D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Problemy</a:t>
            </a:r>
          </a:p>
        </p:txBody>
      </p:sp>
      <p:pic>
        <p:nvPicPr>
          <p:cNvPr id="12" name="Obraz 11" descr="Obraz zawierający pismo odręczne, Czcionka, kaligrafia, Grafika&#10;&#10;Opis wygenerowany automatycznie">
            <a:extLst>
              <a:ext uri="{FF2B5EF4-FFF2-40B4-BE49-F238E27FC236}">
                <a16:creationId xmlns:a16="http://schemas.microsoft.com/office/drawing/2014/main" id="{97735280-BB92-E2C0-099C-091CBF580B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97" y="1182346"/>
            <a:ext cx="1614489" cy="29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02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6FDAC055-6270-5FA8-AEA5-BAAFB65B2F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91248"/>
            <a:ext cx="825500" cy="327871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9DA610B-30C4-41F5-FFB7-2D6AF8EA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Problemy 2/2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32BE47-91DA-A925-600A-13A64DBCD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73" y="2953531"/>
            <a:ext cx="8158911" cy="3278717"/>
          </a:xfrm>
        </p:spPr>
        <p:txBody>
          <a:bodyPr>
            <a:normAutofit/>
          </a:bodyPr>
          <a:lstStyle/>
          <a:p>
            <a:pPr>
              <a:buClr>
                <a:srgbClr val="B01513"/>
              </a:buClr>
            </a:pPr>
            <a:r>
              <a:rPr lang="pl-PL" sz="1400" b="1" dirty="0"/>
              <a:t>Brak przeprowadzenia oceny potrzeb zdrowotnych</a:t>
            </a:r>
            <a:r>
              <a:rPr lang="pl-PL" sz="1400" dirty="0"/>
              <a:t> na terenie danej JST przed napisaniem PPZ, co niekiedy skutkuje brakiem adekwatności działań.</a:t>
            </a:r>
          </a:p>
          <a:p>
            <a:pPr>
              <a:buClr>
                <a:srgbClr val="B01513"/>
              </a:buClr>
            </a:pPr>
            <a:r>
              <a:rPr lang="pl-PL" sz="1400" b="1" dirty="0"/>
              <a:t>Brak przeprowadzenia analizy wykonalności</a:t>
            </a:r>
            <a:r>
              <a:rPr lang="pl-PL" sz="1400" dirty="0"/>
              <a:t> zaplanowanych działań, co wiąże się </a:t>
            </a:r>
            <a:br>
              <a:rPr lang="pl-PL" sz="1400" dirty="0"/>
            </a:br>
            <a:r>
              <a:rPr lang="pl-PL" sz="1400" dirty="0"/>
              <a:t>w późniejszym etapie np. z trudnościami w znalezieniu realizatora PPZ.</a:t>
            </a:r>
          </a:p>
          <a:p>
            <a:pPr>
              <a:buClr>
                <a:srgbClr val="B01513"/>
              </a:buClr>
            </a:pPr>
            <a:r>
              <a:rPr lang="pl-PL" sz="1400" b="1" dirty="0"/>
              <a:t>Ograniczone środki finansowe</a:t>
            </a:r>
            <a:r>
              <a:rPr lang="pl-PL" sz="1400" dirty="0"/>
              <a:t>, co wpływa na zmniejszenie potencjalnej populacji objętej działaniami.</a:t>
            </a:r>
          </a:p>
          <a:p>
            <a:pPr>
              <a:buClr>
                <a:srgbClr val="B01513"/>
              </a:buClr>
            </a:pPr>
            <a:r>
              <a:rPr lang="pl-PL" sz="1400" b="1" dirty="0"/>
              <a:t>Chaotycznie i zdawkowo opisane działania</a:t>
            </a:r>
            <a:r>
              <a:rPr lang="pl-PL" sz="1400" dirty="0"/>
              <a:t> (w przypadku niektórych PPZ) – liczba gorszej jakości PPZ na przestrzeni lat się powoli zmniejsza.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176457-343C-5874-8664-67F7C93F0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pic>
        <p:nvPicPr>
          <p:cNvPr id="6" name="Obraz 5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D1D5C7A8-9BE9-CBAB-BE83-7AFC7BA17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AC51DF3C-7571-6EDB-342F-56ABA0BFBEA8}"/>
              </a:ext>
            </a:extLst>
          </p:cNvPr>
          <p:cNvSpPr txBox="1">
            <a:spLocks/>
          </p:cNvSpPr>
          <p:nvPr/>
        </p:nvSpPr>
        <p:spPr>
          <a:xfrm>
            <a:off x="479273" y="1974137"/>
            <a:ext cx="7599882" cy="6176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1600" dirty="0">
                <a:solidFill>
                  <a:schemeClr val="bg1"/>
                </a:solidFill>
                <a:highlight>
                  <a:srgbClr val="B01513"/>
                </a:highlight>
              </a:rPr>
              <a:t>Najczęstsze problemy związane z tworzeniem, wdrażaniem </a:t>
            </a:r>
            <a:br>
              <a:rPr lang="pl-PL" sz="1600" dirty="0">
                <a:solidFill>
                  <a:schemeClr val="bg1"/>
                </a:solidFill>
                <a:highlight>
                  <a:srgbClr val="B01513"/>
                </a:highlight>
              </a:rPr>
            </a:br>
            <a:r>
              <a:rPr lang="pl-PL" sz="1600" dirty="0">
                <a:solidFill>
                  <a:schemeClr val="bg1"/>
                </a:solidFill>
                <a:highlight>
                  <a:srgbClr val="B01513"/>
                </a:highlight>
              </a:rPr>
              <a:t>i realizacją PPZ (kwestie organizacyjne na poziomie JST)</a:t>
            </a:r>
          </a:p>
        </p:txBody>
      </p:sp>
      <p:pic>
        <p:nvPicPr>
          <p:cNvPr id="11" name="Obraz 10" descr="Obraz zawierający pismo odręczne, Czcionka, kaligrafia, Grafika&#10;&#10;Opis wygenerowany automatycznie">
            <a:extLst>
              <a:ext uri="{FF2B5EF4-FFF2-40B4-BE49-F238E27FC236}">
                <a16:creationId xmlns:a16="http://schemas.microsoft.com/office/drawing/2014/main" id="{F5B2E12B-79A0-6E35-110A-3CA4A686C4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97" y="1182346"/>
            <a:ext cx="1614489" cy="293273"/>
          </a:xfrm>
          <a:prstGeom prst="rect">
            <a:avLst/>
          </a:prstGeom>
        </p:spPr>
      </p:pic>
      <p:sp>
        <p:nvSpPr>
          <p:cNvPr id="4" name="Podtytuł 2">
            <a:extLst>
              <a:ext uri="{FF2B5EF4-FFF2-40B4-BE49-F238E27FC236}">
                <a16:creationId xmlns:a16="http://schemas.microsoft.com/office/drawing/2014/main" id="{5D6AC54B-7198-5FC5-69DA-A3502CB457EE}"/>
              </a:ext>
            </a:extLst>
          </p:cNvPr>
          <p:cNvSpPr txBox="1">
            <a:spLocks/>
          </p:cNvSpPr>
          <p:nvPr/>
        </p:nvSpPr>
        <p:spPr>
          <a:xfrm>
            <a:off x="7231379" y="254236"/>
            <a:ext cx="1695330" cy="66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1600" cap="none" dirty="0">
                <a:solidFill>
                  <a:srgbClr val="19718D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Problemy</a:t>
            </a:r>
          </a:p>
        </p:txBody>
      </p:sp>
    </p:spTree>
    <p:extLst>
      <p:ext uri="{BB962C8B-B14F-4D97-AF65-F5344CB8AC3E}">
        <p14:creationId xmlns:p14="http://schemas.microsoft.com/office/powerpoint/2010/main" val="2277358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6FDAC055-6270-5FA8-AEA5-BAAFB65B2F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91248"/>
            <a:ext cx="825500" cy="381633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9DA610B-30C4-41F5-FFB7-2D6AF8EA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Uwagi 1/3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32BE47-91DA-A925-600A-13A64DBCD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73" y="2953531"/>
            <a:ext cx="8158911" cy="3278717"/>
          </a:xfrm>
        </p:spPr>
        <p:txBody>
          <a:bodyPr>
            <a:normAutofit/>
          </a:bodyPr>
          <a:lstStyle/>
          <a:p>
            <a:pPr>
              <a:buClr>
                <a:srgbClr val="B01513"/>
              </a:buClr>
            </a:pPr>
            <a:r>
              <a:rPr lang="pl-PL" sz="1400" dirty="0"/>
              <a:t>Nieprawidłowo sformułowane </a:t>
            </a:r>
            <a:r>
              <a:rPr lang="pl-PL" sz="1400" b="1" dirty="0"/>
              <a:t>cele</a:t>
            </a:r>
            <a:r>
              <a:rPr lang="pl-PL" sz="1400" dirty="0"/>
              <a:t> programu (w postaci działań, niemierzalne, nieodnoszące się do efektu zdrowotnego).</a:t>
            </a:r>
          </a:p>
          <a:p>
            <a:pPr>
              <a:buClr>
                <a:srgbClr val="B01513"/>
              </a:buClr>
            </a:pPr>
            <a:r>
              <a:rPr lang="pl-PL" sz="1400" dirty="0"/>
              <a:t>Nieprawidłowo zaplanowane </a:t>
            </a:r>
            <a:r>
              <a:rPr lang="pl-PL" sz="1400" b="1" dirty="0"/>
              <a:t>mierniki efektywności</a:t>
            </a:r>
            <a:r>
              <a:rPr lang="pl-PL" sz="1400" dirty="0"/>
              <a:t> (brak uwzględnienia narzędzi pomiarowych, wykorzystywanie wskaźników odnoszących się do oceny zgłaszalności – co nie jest częścią oceny efektywności). </a:t>
            </a:r>
          </a:p>
          <a:p>
            <a:pPr>
              <a:buClr>
                <a:srgbClr val="B01513"/>
              </a:buClr>
            </a:pPr>
            <a:r>
              <a:rPr lang="pl-PL" sz="1400" dirty="0"/>
              <a:t>Nieprawidłowo zaplanowana </a:t>
            </a:r>
            <a:r>
              <a:rPr lang="pl-PL" sz="1400" b="1" dirty="0"/>
              <a:t>ewaluacja</a:t>
            </a:r>
            <a:r>
              <a:rPr lang="pl-PL" sz="1400" dirty="0"/>
              <a:t> (brak porównania stanu sprzed realizacji działań ze stanem po, niewielka liczba poprawnie sformułowanych wskaźników), co przekłada się na brak możliwości rzetelnego sprawdzenia rzeczywistej skuteczności podjętych działań.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176457-343C-5874-8664-67F7C93F0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pic>
        <p:nvPicPr>
          <p:cNvPr id="6" name="Obraz 5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D1D5C7A8-9BE9-CBAB-BE83-7AFC7BA17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AC51DF3C-7571-6EDB-342F-56ABA0BFBEA8}"/>
              </a:ext>
            </a:extLst>
          </p:cNvPr>
          <p:cNvSpPr txBox="1">
            <a:spLocks/>
          </p:cNvSpPr>
          <p:nvPr/>
        </p:nvSpPr>
        <p:spPr>
          <a:xfrm>
            <a:off x="479273" y="1974137"/>
            <a:ext cx="7599882" cy="6176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1600" dirty="0">
                <a:solidFill>
                  <a:schemeClr val="bg1"/>
                </a:solidFill>
                <a:highlight>
                  <a:srgbClr val="B01513"/>
                </a:highlight>
              </a:rPr>
              <a:t>Najczęstsze uwagi w raportach analitycznych </a:t>
            </a:r>
            <a:br>
              <a:rPr lang="pl-PL" sz="1600" dirty="0">
                <a:solidFill>
                  <a:schemeClr val="bg1"/>
                </a:solidFill>
                <a:highlight>
                  <a:srgbClr val="B01513"/>
                </a:highlight>
              </a:rPr>
            </a:br>
            <a:r>
              <a:rPr lang="pl-PL" sz="1600" dirty="0">
                <a:solidFill>
                  <a:schemeClr val="bg1"/>
                </a:solidFill>
                <a:highlight>
                  <a:srgbClr val="B01513"/>
                </a:highlight>
              </a:rPr>
              <a:t>i opiniach Prezesa</a:t>
            </a:r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18985359-FC41-3A26-6122-E2E01583F888}"/>
              </a:ext>
            </a:extLst>
          </p:cNvPr>
          <p:cNvSpPr txBox="1">
            <a:spLocks/>
          </p:cNvSpPr>
          <p:nvPr/>
        </p:nvSpPr>
        <p:spPr>
          <a:xfrm>
            <a:off x="7231379" y="254236"/>
            <a:ext cx="1695330" cy="66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1600" cap="none" dirty="0">
                <a:solidFill>
                  <a:srgbClr val="19718D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Uwagi</a:t>
            </a:r>
          </a:p>
        </p:txBody>
      </p:sp>
      <p:pic>
        <p:nvPicPr>
          <p:cNvPr id="11" name="Obraz 10" descr="Obraz zawierający pismo odręczne, Czcionka, kaligrafia, Grafika&#10;&#10;Opis wygenerowany automatycznie">
            <a:extLst>
              <a:ext uri="{FF2B5EF4-FFF2-40B4-BE49-F238E27FC236}">
                <a16:creationId xmlns:a16="http://schemas.microsoft.com/office/drawing/2014/main" id="{BFFEAB99-0729-F1D4-1BC0-AC659DAE0A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97" y="1182346"/>
            <a:ext cx="1614489" cy="29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89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6FDAC055-6270-5FA8-AEA5-BAAFB65B2F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91248"/>
            <a:ext cx="825500" cy="354755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9DA610B-30C4-41F5-FFB7-2D6AF8EA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Uwagi 2/3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32BE47-91DA-A925-600A-13A64DBCD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73" y="2953531"/>
            <a:ext cx="8158911" cy="3278717"/>
          </a:xfrm>
        </p:spPr>
        <p:txBody>
          <a:bodyPr>
            <a:normAutofit/>
          </a:bodyPr>
          <a:lstStyle/>
          <a:p>
            <a:pPr>
              <a:buClr>
                <a:srgbClr val="B01513"/>
              </a:buClr>
            </a:pPr>
            <a:r>
              <a:rPr lang="pl-PL" sz="1400" dirty="0"/>
              <a:t>Interwencje zaplanowane w ramach programów niekiedy całkowicie </a:t>
            </a:r>
            <a:r>
              <a:rPr lang="pl-PL" sz="1400" b="1" dirty="0"/>
              <a:t>powielają świadczenia gwarantowane</a:t>
            </a:r>
            <a:r>
              <a:rPr lang="pl-PL" sz="1400" dirty="0"/>
              <a:t> (brak wartości dodanej do obecnie funkcjonującego systemu lub brak zaplanowania rozwiązań zapobiegających wystąpieniu podwójnego finansowania świadczeń).</a:t>
            </a:r>
          </a:p>
          <a:p>
            <a:pPr>
              <a:buClr>
                <a:srgbClr val="B01513"/>
              </a:buClr>
            </a:pPr>
            <a:r>
              <a:rPr lang="pl-PL" sz="1400" b="1" dirty="0"/>
              <a:t>Brak zgodności interwencji z dowodami naukowymi/rekomendacjami towarzystw naukowych</a:t>
            </a:r>
            <a:r>
              <a:rPr lang="pl-PL" sz="1400" dirty="0"/>
              <a:t> (co najczęściej wiąże się z negatywną opinią).</a:t>
            </a:r>
          </a:p>
          <a:p>
            <a:pPr>
              <a:buClr>
                <a:srgbClr val="B01513"/>
              </a:buClr>
            </a:pPr>
            <a:r>
              <a:rPr lang="pl-PL" sz="1400" b="1" dirty="0"/>
              <a:t>Nieprecyzyjnie opisana populacja docelowa</a:t>
            </a:r>
            <a:r>
              <a:rPr lang="pl-PL" sz="1400" dirty="0"/>
              <a:t> oraz kierowanie działań do nieadekwatnej populacji docelowej (niezgodnej z dowodami naukowymi/rekomendacjami towarzystw naukowych).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176457-343C-5874-8664-67F7C93F0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pic>
        <p:nvPicPr>
          <p:cNvPr id="6" name="Obraz 5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D1D5C7A8-9BE9-CBAB-BE83-7AFC7BA17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AC51DF3C-7571-6EDB-342F-56ABA0BFBEA8}"/>
              </a:ext>
            </a:extLst>
          </p:cNvPr>
          <p:cNvSpPr txBox="1">
            <a:spLocks/>
          </p:cNvSpPr>
          <p:nvPr/>
        </p:nvSpPr>
        <p:spPr>
          <a:xfrm>
            <a:off x="479273" y="1974137"/>
            <a:ext cx="7599882" cy="6176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1600" dirty="0">
                <a:solidFill>
                  <a:schemeClr val="bg1"/>
                </a:solidFill>
                <a:highlight>
                  <a:srgbClr val="B01513"/>
                </a:highlight>
              </a:rPr>
              <a:t>Najczęstsze uwagi w raportach analitycznych </a:t>
            </a:r>
            <a:br>
              <a:rPr lang="pl-PL" sz="1600" dirty="0">
                <a:solidFill>
                  <a:schemeClr val="bg1"/>
                </a:solidFill>
                <a:highlight>
                  <a:srgbClr val="B01513"/>
                </a:highlight>
              </a:rPr>
            </a:br>
            <a:r>
              <a:rPr lang="pl-PL" sz="1600" dirty="0">
                <a:solidFill>
                  <a:schemeClr val="bg1"/>
                </a:solidFill>
                <a:highlight>
                  <a:srgbClr val="B01513"/>
                </a:highlight>
              </a:rPr>
              <a:t>i opiniach Prezesa </a:t>
            </a:r>
          </a:p>
        </p:txBody>
      </p:sp>
      <p:pic>
        <p:nvPicPr>
          <p:cNvPr id="11" name="Obraz 10" descr="Obraz zawierający pismo odręczne, Czcionka, kaligrafia, Grafika&#10;&#10;Opis wygenerowany automatycznie">
            <a:extLst>
              <a:ext uri="{FF2B5EF4-FFF2-40B4-BE49-F238E27FC236}">
                <a16:creationId xmlns:a16="http://schemas.microsoft.com/office/drawing/2014/main" id="{7A107DEE-2019-58FE-50DD-BF619599FB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97" y="1182346"/>
            <a:ext cx="1614489" cy="293273"/>
          </a:xfrm>
          <a:prstGeom prst="rect">
            <a:avLst/>
          </a:prstGeom>
        </p:spPr>
      </p:pic>
      <p:sp>
        <p:nvSpPr>
          <p:cNvPr id="4" name="Podtytuł 2">
            <a:extLst>
              <a:ext uri="{FF2B5EF4-FFF2-40B4-BE49-F238E27FC236}">
                <a16:creationId xmlns:a16="http://schemas.microsoft.com/office/drawing/2014/main" id="{35272792-FE9C-A510-9663-4228EFCAF0EE}"/>
              </a:ext>
            </a:extLst>
          </p:cNvPr>
          <p:cNvSpPr txBox="1">
            <a:spLocks/>
          </p:cNvSpPr>
          <p:nvPr/>
        </p:nvSpPr>
        <p:spPr>
          <a:xfrm>
            <a:off x="7231379" y="254236"/>
            <a:ext cx="1695330" cy="66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1600" cap="none" dirty="0">
                <a:solidFill>
                  <a:srgbClr val="19718D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Uwagi</a:t>
            </a:r>
          </a:p>
        </p:txBody>
      </p:sp>
    </p:spTree>
    <p:extLst>
      <p:ext uri="{BB962C8B-B14F-4D97-AF65-F5344CB8AC3E}">
        <p14:creationId xmlns:p14="http://schemas.microsoft.com/office/powerpoint/2010/main" val="2249888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6FDAC055-6270-5FA8-AEA5-BAAFB65B2F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91248"/>
            <a:ext cx="825500" cy="394125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9DA610B-30C4-41F5-FFB7-2D6AF8EA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Uwagi 3/3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32BE47-91DA-A925-600A-13A64DBCD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73" y="2953531"/>
            <a:ext cx="8158911" cy="3278717"/>
          </a:xfrm>
        </p:spPr>
        <p:txBody>
          <a:bodyPr>
            <a:normAutofit/>
          </a:bodyPr>
          <a:lstStyle/>
          <a:p>
            <a:pPr>
              <a:buClr>
                <a:srgbClr val="B01513"/>
              </a:buClr>
            </a:pPr>
            <a:r>
              <a:rPr lang="pl-PL" sz="1400" b="1" dirty="0"/>
              <a:t>Brak szczegółów w zakresie planowanych działań</a:t>
            </a:r>
            <a:r>
              <a:rPr lang="pl-PL" sz="1400" dirty="0"/>
              <a:t> (np. zdawkowe odniesienie do zaplanowanych działań edukacyjnych).</a:t>
            </a:r>
          </a:p>
          <a:p>
            <a:pPr>
              <a:buClr>
                <a:srgbClr val="B01513"/>
              </a:buClr>
            </a:pPr>
            <a:r>
              <a:rPr lang="pl-PL" sz="1400" b="1" dirty="0"/>
              <a:t>Niespójność budżetu</a:t>
            </a:r>
            <a:r>
              <a:rPr lang="pl-PL" sz="1400" dirty="0"/>
              <a:t>, np.:</a:t>
            </a:r>
          </a:p>
          <a:p>
            <a:pPr lvl="1">
              <a:buClr>
                <a:srgbClr val="B01513"/>
              </a:buClr>
              <a:buFont typeface="Courier New" panose="02070309020205020404" pitchFamily="49" charset="0"/>
              <a:buChar char="o"/>
            </a:pPr>
            <a:r>
              <a:rPr lang="pl-PL" sz="1400" dirty="0"/>
              <a:t>brak oszacowania kosztów niektórych elementów PPZ, np. akcji edukacyjnej czy informacyjnej,</a:t>
            </a:r>
          </a:p>
          <a:p>
            <a:pPr lvl="1">
              <a:buClr>
                <a:srgbClr val="B01513"/>
              </a:buClr>
              <a:buFont typeface="Courier New" panose="02070309020205020404" pitchFamily="49" charset="0"/>
              <a:buChar char="o"/>
            </a:pPr>
            <a:r>
              <a:rPr lang="pl-PL" sz="1400" dirty="0"/>
              <a:t>liczebność populacji przedstawionej w wyliczeniach kosztowych nie zgadza się                 z innymi częściami programu, co wpływa na nieprecyzyjne szacunki kosztów,</a:t>
            </a:r>
          </a:p>
          <a:p>
            <a:pPr lvl="1">
              <a:buClr>
                <a:srgbClr val="B01513"/>
              </a:buClr>
              <a:buFont typeface="Courier New" panose="02070309020205020404" pitchFamily="49" charset="0"/>
              <a:buChar char="o"/>
            </a:pPr>
            <a:r>
              <a:rPr lang="pl-PL" sz="1400" dirty="0"/>
              <a:t>brak wskazania kosztu jednostkowego.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176457-343C-5874-8664-67F7C93F0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pic>
        <p:nvPicPr>
          <p:cNvPr id="6" name="Obraz 5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D1D5C7A8-9BE9-CBAB-BE83-7AFC7BA17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AC51DF3C-7571-6EDB-342F-56ABA0BFBEA8}"/>
              </a:ext>
            </a:extLst>
          </p:cNvPr>
          <p:cNvSpPr txBox="1">
            <a:spLocks/>
          </p:cNvSpPr>
          <p:nvPr/>
        </p:nvSpPr>
        <p:spPr>
          <a:xfrm>
            <a:off x="479273" y="1974137"/>
            <a:ext cx="7599882" cy="6176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1600" dirty="0">
                <a:solidFill>
                  <a:schemeClr val="bg1"/>
                </a:solidFill>
                <a:highlight>
                  <a:srgbClr val="B01513"/>
                </a:highlight>
              </a:rPr>
              <a:t>Najczęstsze uwagi w raportach analitycznych </a:t>
            </a:r>
            <a:br>
              <a:rPr lang="pl-PL" sz="1600" dirty="0">
                <a:solidFill>
                  <a:schemeClr val="bg1"/>
                </a:solidFill>
                <a:highlight>
                  <a:srgbClr val="B01513"/>
                </a:highlight>
              </a:rPr>
            </a:br>
            <a:r>
              <a:rPr lang="pl-PL" sz="1600" dirty="0">
                <a:solidFill>
                  <a:schemeClr val="bg1"/>
                </a:solidFill>
                <a:highlight>
                  <a:srgbClr val="B01513"/>
                </a:highlight>
              </a:rPr>
              <a:t>i opiniach Prezesa </a:t>
            </a:r>
          </a:p>
        </p:txBody>
      </p:sp>
      <p:pic>
        <p:nvPicPr>
          <p:cNvPr id="12" name="Obraz 11" descr="Obraz zawierający pismo odręczne, Czcionka, kaligrafia, Grafika&#10;&#10;Opis wygenerowany automatycznie">
            <a:extLst>
              <a:ext uri="{FF2B5EF4-FFF2-40B4-BE49-F238E27FC236}">
                <a16:creationId xmlns:a16="http://schemas.microsoft.com/office/drawing/2014/main" id="{9AAC51D0-4695-6D34-5687-4A10F237B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97" y="1182346"/>
            <a:ext cx="1614489" cy="293273"/>
          </a:xfrm>
          <a:prstGeom prst="rect">
            <a:avLst/>
          </a:prstGeom>
        </p:spPr>
      </p:pic>
      <p:sp>
        <p:nvSpPr>
          <p:cNvPr id="4" name="Podtytuł 2">
            <a:extLst>
              <a:ext uri="{FF2B5EF4-FFF2-40B4-BE49-F238E27FC236}">
                <a16:creationId xmlns:a16="http://schemas.microsoft.com/office/drawing/2014/main" id="{28AD68CA-9BB6-7683-3A1C-6D674815AE79}"/>
              </a:ext>
            </a:extLst>
          </p:cNvPr>
          <p:cNvSpPr txBox="1">
            <a:spLocks/>
          </p:cNvSpPr>
          <p:nvPr/>
        </p:nvSpPr>
        <p:spPr>
          <a:xfrm>
            <a:off x="7231379" y="254236"/>
            <a:ext cx="1695330" cy="66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1600" cap="none" dirty="0">
                <a:solidFill>
                  <a:srgbClr val="19718D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Uwagi</a:t>
            </a:r>
          </a:p>
        </p:txBody>
      </p:sp>
    </p:spTree>
    <p:extLst>
      <p:ext uri="{BB962C8B-B14F-4D97-AF65-F5344CB8AC3E}">
        <p14:creationId xmlns:p14="http://schemas.microsoft.com/office/powerpoint/2010/main" val="4188504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ciemność, krąg, sieć&#10;&#10;Opis wygenerowany automatycznie">
            <a:extLst>
              <a:ext uri="{FF2B5EF4-FFF2-40B4-BE49-F238E27FC236}">
                <a16:creationId xmlns:a16="http://schemas.microsoft.com/office/drawing/2014/main" id="{26CDF83E-E6D3-D314-F1A2-DAD68C839E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9" r="41692" b="-1"/>
          <a:stretch/>
        </p:blipFill>
        <p:spPr>
          <a:xfrm>
            <a:off x="-1846269" y="1381124"/>
            <a:ext cx="12801026" cy="643589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9DA610B-30C4-41F5-FFB7-2D6AF8EA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Horyzont czasowy szkoleń PPZ</a:t>
            </a:r>
          </a:p>
        </p:txBody>
      </p:sp>
      <p:pic>
        <p:nvPicPr>
          <p:cNvPr id="20" name="Obraz 19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C70764EC-9912-AF9A-5B97-4817F0C795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812" y="2177880"/>
            <a:ext cx="2750164" cy="1566555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32BE47-91DA-A925-600A-13A64DBCD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030" y="2136575"/>
            <a:ext cx="6984398" cy="1241817"/>
          </a:xfrm>
        </p:spPr>
        <p:txBody>
          <a:bodyPr>
            <a:normAutofit/>
          </a:bodyPr>
          <a:lstStyle/>
          <a:p>
            <a:r>
              <a:rPr lang="pl-PL" sz="1400" b="1" dirty="0"/>
              <a:t>Start – od 2019 r. </a:t>
            </a:r>
            <a:r>
              <a:rPr lang="pl-PL" sz="1400" dirty="0"/>
              <a:t>– Wsparcie szkoleniowe AOTMIT dla JST, w zakresie poprawnego tworzenia projektów programów polityki zdrowotnej (PPZ), raportów końcowych z realizacji PPZ oraz wykorzystywania wniosków płynących z dowodów naukowych, kontynuowane jest od 2019 r.</a:t>
            </a:r>
          </a:p>
        </p:txBody>
      </p:sp>
      <p:sp>
        <p:nvSpPr>
          <p:cNvPr id="4" name="Podtytuł 2">
            <a:extLst>
              <a:ext uri="{FF2B5EF4-FFF2-40B4-BE49-F238E27FC236}">
                <a16:creationId xmlns:a16="http://schemas.microsoft.com/office/drawing/2014/main" id="{59DB1380-71CB-3C04-07E7-FBF180E6C920}"/>
              </a:ext>
            </a:extLst>
          </p:cNvPr>
          <p:cNvSpPr txBox="1">
            <a:spLocks/>
          </p:cNvSpPr>
          <p:nvPr/>
        </p:nvSpPr>
        <p:spPr>
          <a:xfrm>
            <a:off x="7231379" y="254236"/>
            <a:ext cx="1695330" cy="66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1600" cap="none" dirty="0">
                <a:solidFill>
                  <a:srgbClr val="19718D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Szkolenia AOTMiT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176457-343C-5874-8664-67F7C93F0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pic>
        <p:nvPicPr>
          <p:cNvPr id="6" name="Obraz 5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D1D5C7A8-9BE9-CBAB-BE83-7AFC7BA17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B3ED9E23-DBA8-5B60-F220-2CA2EE9C4D5D}"/>
              </a:ext>
            </a:extLst>
          </p:cNvPr>
          <p:cNvSpPr txBox="1">
            <a:spLocks/>
          </p:cNvSpPr>
          <p:nvPr/>
        </p:nvSpPr>
        <p:spPr>
          <a:xfrm>
            <a:off x="1948164" y="3352992"/>
            <a:ext cx="6318502" cy="1241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57373" indent="-28575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pl-PL" sz="1400" b="1" dirty="0"/>
              <a:t>I cykl szkoleń – od X.2019 r. do VI.2023 r. </a:t>
            </a:r>
            <a:r>
              <a:rPr lang="pl-PL" sz="1400" dirty="0"/>
              <a:t>– w ramach projektu szkoleniowego AOTMiT (projekt unijny) – ,,Racjonalne decyzje </a:t>
            </a:r>
            <a:br>
              <a:rPr lang="pl-PL" sz="1400" dirty="0"/>
            </a:br>
            <a:r>
              <a:rPr lang="pl-PL" sz="1400" dirty="0"/>
              <a:t>w systemie ochrony zdrowia ze szczególnym uwzględnieniem regionalnej polityki zdrowotnej” </a:t>
            </a: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5730D224-4FC0-B827-EE6F-6BC3915ADA2D}"/>
              </a:ext>
            </a:extLst>
          </p:cNvPr>
          <p:cNvSpPr txBox="1">
            <a:spLocks/>
          </p:cNvSpPr>
          <p:nvPr/>
        </p:nvSpPr>
        <p:spPr>
          <a:xfrm>
            <a:off x="2613989" y="4511438"/>
            <a:ext cx="5412416" cy="1241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57373" indent="-28575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pl-PL" sz="1400" b="1" dirty="0"/>
              <a:t>II cykl szkoleń – od IX 2023 r</a:t>
            </a:r>
            <a:r>
              <a:rPr lang="pl-PL" sz="1400" dirty="0"/>
              <a:t>. – w ramach projektu szkoleniowego AOTMiT – Collegium AOTMiT – PPZ </a:t>
            </a:r>
            <a:br>
              <a:rPr lang="pl-PL" sz="1400" dirty="0"/>
            </a:br>
            <a:r>
              <a:rPr lang="pl-PL" sz="1400" dirty="0"/>
              <a:t>(projekt finansowany zasobami AOTMiT)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32E673E9-1B3B-5F05-1F79-633C3C6C47EC}"/>
              </a:ext>
            </a:extLst>
          </p:cNvPr>
          <p:cNvCxnSpPr>
            <a:cxnSpLocks/>
          </p:cNvCxnSpPr>
          <p:nvPr/>
        </p:nvCxnSpPr>
        <p:spPr>
          <a:xfrm>
            <a:off x="1453389" y="2388700"/>
            <a:ext cx="0" cy="3962400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298F660E-3912-8BB6-D877-5B92349D2EA5}"/>
              </a:ext>
            </a:extLst>
          </p:cNvPr>
          <p:cNvCxnSpPr>
            <a:cxnSpLocks/>
          </p:cNvCxnSpPr>
          <p:nvPr/>
        </p:nvCxnSpPr>
        <p:spPr>
          <a:xfrm>
            <a:off x="2114451" y="3612663"/>
            <a:ext cx="0" cy="3112923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D1399D62-01DE-E9CE-9A95-AC87E79481A3}"/>
              </a:ext>
            </a:extLst>
          </p:cNvPr>
          <p:cNvCxnSpPr>
            <a:cxnSpLocks/>
          </p:cNvCxnSpPr>
          <p:nvPr/>
        </p:nvCxnSpPr>
        <p:spPr>
          <a:xfrm>
            <a:off x="2778584" y="4757861"/>
            <a:ext cx="0" cy="3186478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Podtytuł 2">
            <a:extLst>
              <a:ext uri="{FF2B5EF4-FFF2-40B4-BE49-F238E27FC236}">
                <a16:creationId xmlns:a16="http://schemas.microsoft.com/office/drawing/2014/main" id="{087453E1-FDC0-1FC7-E618-44F4FFF9A384}"/>
              </a:ext>
            </a:extLst>
          </p:cNvPr>
          <p:cNvSpPr txBox="1">
            <a:spLocks/>
          </p:cNvSpPr>
          <p:nvPr/>
        </p:nvSpPr>
        <p:spPr>
          <a:xfrm rot="16200000">
            <a:off x="299243" y="2760936"/>
            <a:ext cx="1695330" cy="4175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2400" cap="none" dirty="0">
                <a:solidFill>
                  <a:srgbClr val="19718D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S T A R T</a:t>
            </a:r>
          </a:p>
        </p:txBody>
      </p:sp>
      <p:pic>
        <p:nvPicPr>
          <p:cNvPr id="25" name="Obraz 24" descr="Obraz zawierający pismo odręczne, Czcionka, kaligrafia, Grafika&#10;&#10;Opis wygenerowany automatycznie">
            <a:extLst>
              <a:ext uri="{FF2B5EF4-FFF2-40B4-BE49-F238E27FC236}">
                <a16:creationId xmlns:a16="http://schemas.microsoft.com/office/drawing/2014/main" id="{E84684AE-7221-3C87-36FF-42266F6DEA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97" y="1182346"/>
            <a:ext cx="1614489" cy="29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4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DA610B-30C4-41F5-FFB7-2D6AF8EA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Cel szkoleń PPZ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32BE47-91DA-A925-600A-13A64DBCD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942" y="3104438"/>
            <a:ext cx="3573177" cy="3854659"/>
          </a:xfrm>
        </p:spPr>
        <p:txBody>
          <a:bodyPr>
            <a:normAutofit/>
          </a:bodyPr>
          <a:lstStyle/>
          <a:p>
            <a:r>
              <a:rPr lang="pl-PL" sz="1400" dirty="0"/>
              <a:t>Podnoszenie umiejętności </a:t>
            </a:r>
            <a:br>
              <a:rPr lang="pl-PL" sz="1400" dirty="0"/>
            </a:br>
            <a:r>
              <a:rPr lang="pl-PL" sz="1400" dirty="0"/>
              <a:t>i świadomości w jednostkach samorządu terytorialnego</a:t>
            </a:r>
          </a:p>
          <a:p>
            <a:r>
              <a:rPr lang="pl-PL" sz="1400" dirty="0"/>
              <a:t>Rozpowszechnianie wiedzy </a:t>
            </a:r>
            <a:br>
              <a:rPr lang="pl-PL" sz="1400" dirty="0"/>
            </a:br>
            <a:r>
              <a:rPr lang="pl-PL" sz="1400" dirty="0"/>
              <a:t>o programach polityki zdrowotnej</a:t>
            </a:r>
          </a:p>
          <a:p>
            <a:r>
              <a:rPr lang="pl-PL" sz="1400" dirty="0"/>
              <a:t>Nawiązanie współpracy, która umożliwi przedstawicielom JST przygotowanie projektów PPZ, </a:t>
            </a:r>
            <a:br>
              <a:rPr lang="pl-PL" sz="1400" dirty="0"/>
            </a:br>
            <a:r>
              <a:rPr lang="pl-PL" sz="1400" dirty="0"/>
              <a:t>a pracownikom Agencji lepsze poznanie specyfiki pracy JST, </a:t>
            </a:r>
            <a:br>
              <a:rPr lang="pl-PL" sz="1400" dirty="0"/>
            </a:br>
            <a:r>
              <a:rPr lang="pl-PL" sz="1400" dirty="0"/>
              <a:t>a w konsekwencji – wzmocnienie procesu opiniowania projektów PPZ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176457-343C-5874-8664-67F7C93F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pic>
        <p:nvPicPr>
          <p:cNvPr id="6" name="Obraz 5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D1D5C7A8-9BE9-CBAB-BE83-7AFC7BA17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E2ADE42-483E-1279-70A2-FFD7BF538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2111" y="1901820"/>
            <a:ext cx="8239442" cy="923651"/>
          </a:xfrm>
          <a:prstGeom prst="rect">
            <a:avLst/>
          </a:prstGeom>
        </p:spPr>
      </p:pic>
      <p:pic>
        <p:nvPicPr>
          <p:cNvPr id="12" name="Obraz 11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AA46DF5A-E443-7564-2E3D-7EB67EADFE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79" y="2578099"/>
            <a:ext cx="3813305" cy="4279901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681699E1-BDCD-57DA-DC6A-D62BC02AE90A}"/>
              </a:ext>
            </a:extLst>
          </p:cNvPr>
          <p:cNvSpPr txBox="1">
            <a:spLocks/>
          </p:cNvSpPr>
          <p:nvPr/>
        </p:nvSpPr>
        <p:spPr>
          <a:xfrm>
            <a:off x="5029547" y="2945019"/>
            <a:ext cx="3368509" cy="3658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57373" indent="-28575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pl-PL" sz="1400" b="1" dirty="0"/>
              <a:t>Oczekiwany efekt szkoleń</a:t>
            </a:r>
          </a:p>
          <a:p>
            <a:r>
              <a:rPr lang="pl-PL" sz="1400" dirty="0"/>
              <a:t>Poprawa efektywności systemu ochrony zdrowia w zakresie tworzenia samorządowych programów polityki zdrowotnej, regionalnych strategii ochrony zdrowia</a:t>
            </a:r>
          </a:p>
          <a:p>
            <a:r>
              <a:rPr lang="pl-PL" sz="1400" dirty="0"/>
              <a:t>Umożliwienie uczestnikom szkoleń zdobycia praktycznej wiedzy i umiejętności na temat tworzenia projektów PPZ, w oparciu o wytyczne AOTMiT oraz tworzenie raportów końcowych z realizacji programu polityki zdrowotnej</a:t>
            </a:r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DBAA5A41-C0E8-FC4A-5260-60DB68CC69D4}"/>
              </a:ext>
            </a:extLst>
          </p:cNvPr>
          <p:cNvCxnSpPr>
            <a:cxnSpLocks/>
          </p:cNvCxnSpPr>
          <p:nvPr/>
        </p:nvCxnSpPr>
        <p:spPr>
          <a:xfrm>
            <a:off x="4319119" y="2812771"/>
            <a:ext cx="4824881" cy="0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8" name="Obraz 17" descr="Obraz zawierający pismo odręczne, Czcionka, kaligrafia, Grafika&#10;&#10;Opis wygenerowany automatycznie">
            <a:extLst>
              <a:ext uri="{FF2B5EF4-FFF2-40B4-BE49-F238E27FC236}">
                <a16:creationId xmlns:a16="http://schemas.microsoft.com/office/drawing/2014/main" id="{85AD7E34-ABFB-5CE0-BA03-42C784E4AE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97" y="1182346"/>
            <a:ext cx="1614489" cy="293273"/>
          </a:xfrm>
          <a:prstGeom prst="rect">
            <a:avLst/>
          </a:prstGeom>
        </p:spPr>
      </p:pic>
      <p:sp>
        <p:nvSpPr>
          <p:cNvPr id="4" name="Podtytuł 2">
            <a:extLst>
              <a:ext uri="{FF2B5EF4-FFF2-40B4-BE49-F238E27FC236}">
                <a16:creationId xmlns:a16="http://schemas.microsoft.com/office/drawing/2014/main" id="{2EE0D3A6-A3B1-A3B4-B658-BE4546B80C89}"/>
              </a:ext>
            </a:extLst>
          </p:cNvPr>
          <p:cNvSpPr txBox="1">
            <a:spLocks/>
          </p:cNvSpPr>
          <p:nvPr/>
        </p:nvSpPr>
        <p:spPr>
          <a:xfrm>
            <a:off x="7231379" y="254236"/>
            <a:ext cx="1695330" cy="66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1600" cap="none" dirty="0">
                <a:solidFill>
                  <a:srgbClr val="19718D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Szkolenia AOTMiT</a:t>
            </a:r>
          </a:p>
        </p:txBody>
      </p:sp>
    </p:spTree>
    <p:extLst>
      <p:ext uri="{BB962C8B-B14F-4D97-AF65-F5344CB8AC3E}">
        <p14:creationId xmlns:p14="http://schemas.microsoft.com/office/powerpoint/2010/main" val="1315465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Łącznik prosty 37">
            <a:extLst>
              <a:ext uri="{FF2B5EF4-FFF2-40B4-BE49-F238E27FC236}">
                <a16:creationId xmlns:a16="http://schemas.microsoft.com/office/drawing/2014/main" id="{7249F763-A276-1EB6-A3F2-167FA54D910F}"/>
              </a:ext>
            </a:extLst>
          </p:cNvPr>
          <p:cNvCxnSpPr>
            <a:cxnSpLocks/>
          </p:cNvCxnSpPr>
          <p:nvPr/>
        </p:nvCxnSpPr>
        <p:spPr>
          <a:xfrm>
            <a:off x="932164" y="3149237"/>
            <a:ext cx="3439811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19DA610B-30C4-41F5-FFB7-2D6AF8EA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Szkolenia PPZ w liczbach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32BE47-91DA-A925-600A-13A64DBCD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881" y="4724988"/>
            <a:ext cx="3573177" cy="1779886"/>
          </a:xfrm>
        </p:spPr>
        <p:txBody>
          <a:bodyPr>
            <a:normAutofit/>
          </a:bodyPr>
          <a:lstStyle/>
          <a:p>
            <a:r>
              <a:rPr lang="pl-PL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 cykl szkoleń </a:t>
            </a:r>
            <a:r>
              <a:rPr lang="pl-PL" sz="1400" dirty="0"/>
              <a:t>– efekt - </a:t>
            </a:r>
            <a:r>
              <a:rPr lang="pl-PL" sz="1400" b="1" dirty="0"/>
              <a:t>1067</a:t>
            </a:r>
            <a:r>
              <a:rPr lang="pl-PL" sz="1400" dirty="0"/>
              <a:t> przeszkolonych uczestników</a:t>
            </a:r>
          </a:p>
          <a:p>
            <a:r>
              <a:rPr lang="pl-PL" sz="1400" b="1" dirty="0">
                <a:solidFill>
                  <a:srgbClr val="19718D"/>
                </a:solidFill>
              </a:rPr>
              <a:t>II cykl szkoleń </a:t>
            </a:r>
            <a:r>
              <a:rPr lang="pl-PL" sz="1400" dirty="0"/>
              <a:t>– efekt - </a:t>
            </a:r>
            <a:r>
              <a:rPr lang="pl-PL" sz="1400" b="1" dirty="0"/>
              <a:t>86</a:t>
            </a:r>
            <a:r>
              <a:rPr lang="pl-PL" sz="1400" dirty="0"/>
              <a:t> przeszkolonych uczestników</a:t>
            </a:r>
          </a:p>
          <a:p>
            <a:r>
              <a:rPr lang="pl-PL" sz="1400" b="1" dirty="0"/>
              <a:t>Czas trwania szkolenia </a:t>
            </a:r>
            <a:r>
              <a:rPr lang="pl-PL" sz="1400" dirty="0"/>
              <a:t>– 10 godzin</a:t>
            </a:r>
            <a:br>
              <a:rPr lang="pl-PL" sz="1400" dirty="0"/>
            </a:br>
            <a:r>
              <a:rPr lang="pl-PL" sz="1400" dirty="0"/>
              <a:t>/ dwa dni szkoleniowe (po 5 godz.)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176457-343C-5874-8664-67F7C93F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pic>
        <p:nvPicPr>
          <p:cNvPr id="6" name="Obraz 5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D1D5C7A8-9BE9-CBAB-BE83-7AFC7BA17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7" name="Łącznik prosty 26">
            <a:extLst>
              <a:ext uri="{FF2B5EF4-FFF2-40B4-BE49-F238E27FC236}">
                <a16:creationId xmlns:a16="http://schemas.microsoft.com/office/drawing/2014/main" id="{C48727F1-F3E4-AE74-11B6-7C27E8AECD92}"/>
              </a:ext>
            </a:extLst>
          </p:cNvPr>
          <p:cNvCxnSpPr>
            <a:cxnSpLocks/>
          </p:cNvCxnSpPr>
          <p:nvPr/>
        </p:nvCxnSpPr>
        <p:spPr>
          <a:xfrm>
            <a:off x="4705350" y="3149236"/>
            <a:ext cx="4438650" cy="0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8" name="Obraz 17" descr="Obraz zawierający krąg, Wielobarwność&#10;&#10;Opis wygenerowany automatycznie">
            <a:extLst>
              <a:ext uri="{FF2B5EF4-FFF2-40B4-BE49-F238E27FC236}">
                <a16:creationId xmlns:a16="http://schemas.microsoft.com/office/drawing/2014/main" id="{18DAAFE8-D8A5-7082-BD9C-1D16DDE90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628" y="1938941"/>
            <a:ext cx="2417947" cy="2417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AA46DF5A-E443-7564-2E3D-7EB67EADFE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3324600"/>
            <a:ext cx="3202584" cy="35334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681699E1-BDCD-57DA-DC6A-D62BC02AE90A}"/>
              </a:ext>
            </a:extLst>
          </p:cNvPr>
          <p:cNvSpPr txBox="1">
            <a:spLocks/>
          </p:cNvSpPr>
          <p:nvPr/>
        </p:nvSpPr>
        <p:spPr>
          <a:xfrm>
            <a:off x="5562600" y="3606683"/>
            <a:ext cx="2835456" cy="1784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57373" indent="-28575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pl-PL" sz="1400" b="1" dirty="0"/>
              <a:t>Wszyscy uczestnicy szkoleń otrzymali:</a:t>
            </a:r>
          </a:p>
          <a:p>
            <a:r>
              <a:rPr lang="pl-PL" sz="1400" dirty="0"/>
              <a:t>imienny certyfikat ukończenia szkolenia</a:t>
            </a:r>
          </a:p>
          <a:p>
            <a:r>
              <a:rPr lang="pl-PL" sz="1400" dirty="0"/>
              <a:t>materiały edukacyjne po szkoleniu (prezentacje)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CA1D48AA-6DAE-2E29-A9A4-DAB6374A2BC1}"/>
              </a:ext>
            </a:extLst>
          </p:cNvPr>
          <p:cNvSpPr txBox="1">
            <a:spLocks/>
          </p:cNvSpPr>
          <p:nvPr/>
        </p:nvSpPr>
        <p:spPr>
          <a:xfrm>
            <a:off x="5040808" y="2968242"/>
            <a:ext cx="3069106" cy="8614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1600" dirty="0">
                <a:solidFill>
                  <a:schemeClr val="bg1"/>
                </a:solidFill>
                <a:highlight>
                  <a:srgbClr val="B01513"/>
                </a:highlight>
              </a:rPr>
              <a:t>Wszyscy chętni zostali zakwalifikowani na szkolenia!</a:t>
            </a:r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F24682E6-529C-5A23-6928-9C59166F051F}"/>
              </a:ext>
            </a:extLst>
          </p:cNvPr>
          <p:cNvCxnSpPr>
            <a:cxnSpLocks/>
          </p:cNvCxnSpPr>
          <p:nvPr/>
        </p:nvCxnSpPr>
        <p:spPr>
          <a:xfrm flipV="1">
            <a:off x="0" y="3149236"/>
            <a:ext cx="635000" cy="1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4B9781DC-BD85-BAD5-EEBD-C83C71BC7134}"/>
              </a:ext>
            </a:extLst>
          </p:cNvPr>
          <p:cNvSpPr txBox="1">
            <a:spLocks/>
          </p:cNvSpPr>
          <p:nvPr/>
        </p:nvSpPr>
        <p:spPr>
          <a:xfrm rot="18000000">
            <a:off x="293803" y="2343855"/>
            <a:ext cx="1779885" cy="419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57373" indent="-28575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pl-PL" sz="1400" dirty="0"/>
              <a:t>od X.2019 r.</a:t>
            </a:r>
          </a:p>
        </p:txBody>
      </p:sp>
      <p:sp>
        <p:nvSpPr>
          <p:cNvPr id="33" name="Symbol zastępczy zawartości 2">
            <a:extLst>
              <a:ext uri="{FF2B5EF4-FFF2-40B4-BE49-F238E27FC236}">
                <a16:creationId xmlns:a16="http://schemas.microsoft.com/office/drawing/2014/main" id="{C289E677-1DE8-AD40-31A1-A7C8EBBCFB3B}"/>
              </a:ext>
            </a:extLst>
          </p:cNvPr>
          <p:cNvSpPr txBox="1">
            <a:spLocks/>
          </p:cNvSpPr>
          <p:nvPr/>
        </p:nvSpPr>
        <p:spPr>
          <a:xfrm rot="18000000">
            <a:off x="4036624" y="2343855"/>
            <a:ext cx="1779885" cy="419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57373" indent="-28575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pl-PL" sz="1400" dirty="0"/>
              <a:t>do X.2023 r.</a:t>
            </a:r>
          </a:p>
        </p:txBody>
      </p:sp>
      <p:sp>
        <p:nvSpPr>
          <p:cNvPr id="23" name="Podtytuł 2">
            <a:extLst>
              <a:ext uri="{FF2B5EF4-FFF2-40B4-BE49-F238E27FC236}">
                <a16:creationId xmlns:a16="http://schemas.microsoft.com/office/drawing/2014/main" id="{1081D2DC-4C3D-EFB4-B02A-7845E5639CE4}"/>
              </a:ext>
            </a:extLst>
          </p:cNvPr>
          <p:cNvSpPr txBox="1">
            <a:spLocks/>
          </p:cNvSpPr>
          <p:nvPr/>
        </p:nvSpPr>
        <p:spPr>
          <a:xfrm>
            <a:off x="1770542" y="2363347"/>
            <a:ext cx="1695330" cy="15691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2400" b="1" cap="none" dirty="0">
                <a:solidFill>
                  <a:schemeClr val="tx1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59</a:t>
            </a:r>
            <a:r>
              <a:rPr lang="pl-PL" sz="2400" cap="none" dirty="0">
                <a:solidFill>
                  <a:schemeClr val="tx1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 </a:t>
            </a:r>
            <a:br>
              <a:rPr lang="pl-PL" sz="2400" cap="none" dirty="0">
                <a:solidFill>
                  <a:schemeClr val="tx1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</a:br>
            <a:r>
              <a:rPr lang="pl-PL" sz="1800" cap="none" dirty="0">
                <a:solidFill>
                  <a:schemeClr val="tx1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szkoleń</a:t>
            </a:r>
            <a:endParaRPr lang="pl-PL" sz="1900" cap="none" dirty="0">
              <a:solidFill>
                <a:schemeClr val="tx1"/>
              </a:solidFill>
              <a:latin typeface="Montserrat" panose="00000500000000000000" pitchFamily="2" charset="-18"/>
              <a:ea typeface="Rollerscript Rough" panose="03070600040307000000" pitchFamily="66" charset="-18"/>
              <a:cs typeface="Forte Forward" panose="020F0502020204030204" pitchFamily="2" charset="-18"/>
            </a:endParaRPr>
          </a:p>
          <a:p>
            <a:pPr algn="ctr"/>
            <a:r>
              <a:rPr lang="pl-PL" sz="2400" b="1" cap="none" dirty="0">
                <a:solidFill>
                  <a:schemeClr val="tx1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1156</a:t>
            </a:r>
            <a:br>
              <a:rPr lang="pl-PL" sz="2400" cap="none" dirty="0">
                <a:solidFill>
                  <a:schemeClr val="tx1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</a:br>
            <a:r>
              <a:rPr lang="pl-PL" sz="1600" cap="none" dirty="0">
                <a:solidFill>
                  <a:schemeClr val="tx1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osoby</a:t>
            </a:r>
            <a:endParaRPr lang="pl-PL" sz="2400" cap="none" dirty="0">
              <a:solidFill>
                <a:schemeClr val="tx1"/>
              </a:solidFill>
              <a:latin typeface="Montserrat" panose="00000500000000000000" pitchFamily="2" charset="-18"/>
              <a:ea typeface="Rollerscript Rough" panose="03070600040307000000" pitchFamily="66" charset="-18"/>
              <a:cs typeface="Forte Forward" panose="020F0502020204030204" pitchFamily="2" charset="-18"/>
            </a:endParaRPr>
          </a:p>
        </p:txBody>
      </p:sp>
      <p:pic>
        <p:nvPicPr>
          <p:cNvPr id="46" name="Obraz 45" descr="Obraz zawierający pismo odręczne, Czcionka, kaligrafia, Grafika&#10;&#10;Opis wygenerowany automatycznie">
            <a:extLst>
              <a:ext uri="{FF2B5EF4-FFF2-40B4-BE49-F238E27FC236}">
                <a16:creationId xmlns:a16="http://schemas.microsoft.com/office/drawing/2014/main" id="{86D79FFD-25ED-4F57-979D-BD01407A8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97" y="1182346"/>
            <a:ext cx="1614489" cy="293273"/>
          </a:xfrm>
          <a:prstGeom prst="rect">
            <a:avLst/>
          </a:prstGeom>
        </p:spPr>
      </p:pic>
      <p:sp>
        <p:nvSpPr>
          <p:cNvPr id="4" name="Podtytuł 2">
            <a:extLst>
              <a:ext uri="{FF2B5EF4-FFF2-40B4-BE49-F238E27FC236}">
                <a16:creationId xmlns:a16="http://schemas.microsoft.com/office/drawing/2014/main" id="{0E32CBCC-F77B-EB62-FF47-A2B470129679}"/>
              </a:ext>
            </a:extLst>
          </p:cNvPr>
          <p:cNvSpPr txBox="1">
            <a:spLocks/>
          </p:cNvSpPr>
          <p:nvPr/>
        </p:nvSpPr>
        <p:spPr>
          <a:xfrm>
            <a:off x="7231379" y="254236"/>
            <a:ext cx="1695330" cy="66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1600" cap="none" dirty="0">
                <a:solidFill>
                  <a:srgbClr val="19718D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Szkolenia AOTMiT</a:t>
            </a:r>
          </a:p>
        </p:txBody>
      </p:sp>
    </p:spTree>
    <p:extLst>
      <p:ext uri="{BB962C8B-B14F-4D97-AF65-F5344CB8AC3E}">
        <p14:creationId xmlns:p14="http://schemas.microsoft.com/office/powerpoint/2010/main" val="2404808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raz 42" descr="Obraz zawierający elektronika, computer, Urządzenie elektroniczne, gadżet&#10;&#10;Opis wygenerowany automatycznie">
            <a:extLst>
              <a:ext uri="{FF2B5EF4-FFF2-40B4-BE49-F238E27FC236}">
                <a16:creationId xmlns:a16="http://schemas.microsoft.com/office/drawing/2014/main" id="{A899135D-C5F2-96F3-A11C-485B6C7F6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5" y="2155191"/>
            <a:ext cx="7055380" cy="3889063"/>
          </a:xfrm>
          <a:prstGeom prst="rect">
            <a:avLst/>
          </a:prstGeom>
        </p:spPr>
      </p:pic>
      <p:pic>
        <p:nvPicPr>
          <p:cNvPr id="12" name="Obraz 11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AA46DF5A-E443-7564-2E3D-7EB67EADFE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449" y="2062498"/>
            <a:ext cx="7760551" cy="316990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9DA610B-30C4-41F5-FFB7-2D6AF8EA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Formuła szkoleń PPZ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176457-343C-5874-8664-67F7C93F0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pic>
        <p:nvPicPr>
          <p:cNvPr id="6" name="Obraz 5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D1D5C7A8-9BE9-CBAB-BE83-7AFC7BA17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CA1D48AA-6DAE-2E29-A9A4-DAB6374A2BC1}"/>
              </a:ext>
            </a:extLst>
          </p:cNvPr>
          <p:cNvSpPr txBox="1">
            <a:spLocks/>
          </p:cNvSpPr>
          <p:nvPr/>
        </p:nvSpPr>
        <p:spPr>
          <a:xfrm>
            <a:off x="1036120" y="2901984"/>
            <a:ext cx="2467127" cy="6176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000" dirty="0">
                <a:solidFill>
                  <a:schemeClr val="bg1"/>
                </a:solidFill>
                <a:highlight>
                  <a:srgbClr val="B01513"/>
                </a:highlight>
              </a:rPr>
              <a:t>Szkolenia </a:t>
            </a:r>
            <a:br>
              <a:rPr lang="pl-PL" sz="2000" dirty="0">
                <a:solidFill>
                  <a:schemeClr val="bg1"/>
                </a:solidFill>
                <a:highlight>
                  <a:srgbClr val="B01513"/>
                </a:highlight>
              </a:rPr>
            </a:br>
            <a:r>
              <a:rPr lang="pl-PL" sz="2000" dirty="0">
                <a:solidFill>
                  <a:schemeClr val="bg1"/>
                </a:solidFill>
                <a:highlight>
                  <a:srgbClr val="B01513"/>
                </a:highlight>
              </a:rPr>
              <a:t>ONLINE</a:t>
            </a:r>
          </a:p>
        </p:txBody>
      </p:sp>
      <p:grpSp>
        <p:nvGrpSpPr>
          <p:cNvPr id="44" name="Grupa 43">
            <a:extLst>
              <a:ext uri="{FF2B5EF4-FFF2-40B4-BE49-F238E27FC236}">
                <a16:creationId xmlns:a16="http://schemas.microsoft.com/office/drawing/2014/main" id="{62103E4B-00B1-E8F6-B8C7-10BB569F454E}"/>
              </a:ext>
            </a:extLst>
          </p:cNvPr>
          <p:cNvGrpSpPr/>
          <p:nvPr/>
        </p:nvGrpSpPr>
        <p:grpSpPr>
          <a:xfrm>
            <a:off x="2799968" y="2752076"/>
            <a:ext cx="4716564" cy="1448560"/>
            <a:chOff x="1871107" y="2286266"/>
            <a:chExt cx="5904682" cy="1813457"/>
          </a:xfrm>
        </p:grpSpPr>
        <p:sp>
          <p:nvSpPr>
            <p:cNvPr id="32" name="Owal 31">
              <a:extLst>
                <a:ext uri="{FF2B5EF4-FFF2-40B4-BE49-F238E27FC236}">
                  <a16:creationId xmlns:a16="http://schemas.microsoft.com/office/drawing/2014/main" id="{C4A66605-4E05-CFF3-D6C4-0F8950CDE295}"/>
                </a:ext>
              </a:extLst>
            </p:cNvPr>
            <p:cNvSpPr/>
            <p:nvPr/>
          </p:nvSpPr>
          <p:spPr>
            <a:xfrm>
              <a:off x="3887465" y="2489559"/>
              <a:ext cx="124935" cy="124935"/>
            </a:xfrm>
            <a:prstGeom prst="ellipse">
              <a:avLst/>
            </a:prstGeom>
            <a:solidFill>
              <a:srgbClr val="B0151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" name="Owal 35">
              <a:extLst>
                <a:ext uri="{FF2B5EF4-FFF2-40B4-BE49-F238E27FC236}">
                  <a16:creationId xmlns:a16="http://schemas.microsoft.com/office/drawing/2014/main" id="{A644BB58-7636-A35C-975B-BC9D6DAE3977}"/>
                </a:ext>
              </a:extLst>
            </p:cNvPr>
            <p:cNvSpPr/>
            <p:nvPr/>
          </p:nvSpPr>
          <p:spPr>
            <a:xfrm>
              <a:off x="1871107" y="3974788"/>
              <a:ext cx="124935" cy="124935"/>
            </a:xfrm>
            <a:prstGeom prst="ellipse">
              <a:avLst/>
            </a:prstGeom>
            <a:solidFill>
              <a:srgbClr val="B0151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Owal 18">
              <a:extLst>
                <a:ext uri="{FF2B5EF4-FFF2-40B4-BE49-F238E27FC236}">
                  <a16:creationId xmlns:a16="http://schemas.microsoft.com/office/drawing/2014/main" id="{9E288BA5-5471-0B14-CE18-D8BF21F8D2EB}"/>
                </a:ext>
              </a:extLst>
            </p:cNvPr>
            <p:cNvSpPr/>
            <p:nvPr/>
          </p:nvSpPr>
          <p:spPr>
            <a:xfrm>
              <a:off x="5735500" y="2286266"/>
              <a:ext cx="124935" cy="124935"/>
            </a:xfrm>
            <a:prstGeom prst="ellipse">
              <a:avLst/>
            </a:prstGeom>
            <a:solidFill>
              <a:srgbClr val="B0151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Owal 19">
              <a:extLst>
                <a:ext uri="{FF2B5EF4-FFF2-40B4-BE49-F238E27FC236}">
                  <a16:creationId xmlns:a16="http://schemas.microsoft.com/office/drawing/2014/main" id="{2737D775-BBBB-C539-738F-BB2BC05CBECA}"/>
                </a:ext>
              </a:extLst>
            </p:cNvPr>
            <p:cNvSpPr/>
            <p:nvPr/>
          </p:nvSpPr>
          <p:spPr>
            <a:xfrm>
              <a:off x="7650854" y="3275316"/>
              <a:ext cx="124935" cy="124935"/>
            </a:xfrm>
            <a:prstGeom prst="ellipse">
              <a:avLst/>
            </a:prstGeom>
            <a:solidFill>
              <a:srgbClr val="B0151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3" name="Łącznik prosty 22">
              <a:extLst>
                <a:ext uri="{FF2B5EF4-FFF2-40B4-BE49-F238E27FC236}">
                  <a16:creationId xmlns:a16="http://schemas.microsoft.com/office/drawing/2014/main" id="{8C4EF09B-60BD-656E-6B35-AD8C2FA1A6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3574" y="2550858"/>
              <a:ext cx="2016358" cy="14852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Łącznik prosty 36">
              <a:extLst>
                <a:ext uri="{FF2B5EF4-FFF2-40B4-BE49-F238E27FC236}">
                  <a16:creationId xmlns:a16="http://schemas.microsoft.com/office/drawing/2014/main" id="{0EA91D09-FAEF-4D95-2C2C-86661098FD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9933" y="2349766"/>
              <a:ext cx="1848035" cy="2032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Łącznik prosty 38">
              <a:extLst>
                <a:ext uri="{FF2B5EF4-FFF2-40B4-BE49-F238E27FC236}">
                  <a16:creationId xmlns:a16="http://schemas.microsoft.com/office/drawing/2014/main" id="{6F804598-D6EF-0521-BA2F-8F27D636EB88}"/>
                </a:ext>
              </a:extLst>
            </p:cNvPr>
            <p:cNvCxnSpPr>
              <a:cxnSpLocks/>
            </p:cNvCxnSpPr>
            <p:nvPr/>
          </p:nvCxnSpPr>
          <p:spPr>
            <a:xfrm>
              <a:off x="5797968" y="2343416"/>
              <a:ext cx="1915354" cy="9890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Podtytuł 2">
            <a:extLst>
              <a:ext uri="{FF2B5EF4-FFF2-40B4-BE49-F238E27FC236}">
                <a16:creationId xmlns:a16="http://schemas.microsoft.com/office/drawing/2014/main" id="{67379AF0-0D3E-A3A2-10BB-673387197192}"/>
              </a:ext>
            </a:extLst>
          </p:cNvPr>
          <p:cNvSpPr txBox="1">
            <a:spLocks/>
          </p:cNvSpPr>
          <p:nvPr/>
        </p:nvSpPr>
        <p:spPr>
          <a:xfrm>
            <a:off x="1427767" y="4193164"/>
            <a:ext cx="2844198" cy="13121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cap="none" dirty="0">
                <a:solidFill>
                  <a:schemeClr val="tx1"/>
                </a:solidFill>
                <a:latin typeface="Montserrat" panose="00000500000000000000" pitchFamily="2" charset="-18"/>
                <a:ea typeface="Cambria" panose="02040503050406030204" pitchFamily="18" charset="0"/>
                <a:cs typeface="Forte Forward" panose="020F0502020204030204" pitchFamily="2" charset="-18"/>
              </a:rPr>
              <a:t>2 szkolenia </a:t>
            </a:r>
            <a:br>
              <a:rPr lang="pl-PL" sz="2400" cap="none" dirty="0">
                <a:solidFill>
                  <a:schemeClr val="tx1"/>
                </a:solidFill>
                <a:latin typeface="Montserrat" panose="00000500000000000000" pitchFamily="2" charset="-18"/>
                <a:ea typeface="Cambria" panose="02040503050406030204" pitchFamily="18" charset="0"/>
                <a:cs typeface="Forte Forward" panose="020F0502020204030204" pitchFamily="2" charset="-18"/>
              </a:rPr>
            </a:br>
            <a:r>
              <a:rPr lang="pl-PL" sz="1400" b="1" cap="none" dirty="0">
                <a:solidFill>
                  <a:schemeClr val="tx1"/>
                </a:solidFill>
                <a:latin typeface="Montserrat" panose="00000500000000000000" pitchFamily="2" charset="-18"/>
                <a:ea typeface="Cambria" panose="02040503050406030204" pitchFamily="18" charset="0"/>
                <a:cs typeface="Forte Forward" panose="020F0502020204030204" pitchFamily="2" charset="-18"/>
              </a:rPr>
              <a:t>2020 r.</a:t>
            </a:r>
            <a:br>
              <a:rPr lang="pl-PL" sz="1400" b="1" cap="none" dirty="0">
                <a:solidFill>
                  <a:schemeClr val="tx1"/>
                </a:solidFill>
                <a:latin typeface="Montserrat" panose="00000500000000000000" pitchFamily="2" charset="-18"/>
                <a:ea typeface="Cambria" panose="02040503050406030204" pitchFamily="18" charset="0"/>
                <a:cs typeface="Forte Forward" panose="020F0502020204030204" pitchFamily="2" charset="-18"/>
              </a:rPr>
            </a:br>
            <a:r>
              <a:rPr lang="pl-PL" sz="1400" b="1" cap="none" dirty="0">
                <a:solidFill>
                  <a:schemeClr val="tx1"/>
                </a:solidFill>
                <a:latin typeface="Montserrat" panose="00000500000000000000" pitchFamily="2" charset="-18"/>
                <a:ea typeface="Cambria" panose="02040503050406030204" pitchFamily="18" charset="0"/>
                <a:cs typeface="Forte Forward" panose="020F0502020204030204" pitchFamily="2" charset="-18"/>
              </a:rPr>
              <a:t>(czas pandemii COVID-19)</a:t>
            </a:r>
          </a:p>
        </p:txBody>
      </p:sp>
      <p:sp>
        <p:nvSpPr>
          <p:cNvPr id="50" name="Podtytuł 2">
            <a:extLst>
              <a:ext uri="{FF2B5EF4-FFF2-40B4-BE49-F238E27FC236}">
                <a16:creationId xmlns:a16="http://schemas.microsoft.com/office/drawing/2014/main" id="{10D46B72-F04B-1BBD-107A-41EA3B0F764E}"/>
              </a:ext>
            </a:extLst>
          </p:cNvPr>
          <p:cNvSpPr txBox="1">
            <a:spLocks/>
          </p:cNvSpPr>
          <p:nvPr/>
        </p:nvSpPr>
        <p:spPr>
          <a:xfrm>
            <a:off x="3520917" y="2275575"/>
            <a:ext cx="1893961" cy="6132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cap="none" dirty="0">
                <a:solidFill>
                  <a:schemeClr val="tx1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17 szkoleń </a:t>
            </a:r>
            <a:br>
              <a:rPr lang="pl-PL" sz="2400" cap="none" dirty="0">
                <a:solidFill>
                  <a:schemeClr val="tx1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</a:br>
            <a:r>
              <a:rPr lang="pl-PL" sz="1400" b="1" cap="none" dirty="0">
                <a:solidFill>
                  <a:schemeClr val="tx1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2021 r.</a:t>
            </a:r>
            <a:endParaRPr lang="pl-PL" sz="1900" b="1" cap="none" dirty="0">
              <a:solidFill>
                <a:schemeClr val="tx1"/>
              </a:solidFill>
              <a:latin typeface="Montserrat" panose="00000500000000000000" pitchFamily="2" charset="-18"/>
              <a:ea typeface="Rollerscript Rough" panose="03070600040307000000" pitchFamily="66" charset="-18"/>
              <a:cs typeface="Forte Forward" panose="020F0502020204030204" pitchFamily="2" charset="-18"/>
            </a:endParaRPr>
          </a:p>
        </p:txBody>
      </p:sp>
      <p:sp>
        <p:nvSpPr>
          <p:cNvPr id="51" name="Podtytuł 2">
            <a:extLst>
              <a:ext uri="{FF2B5EF4-FFF2-40B4-BE49-F238E27FC236}">
                <a16:creationId xmlns:a16="http://schemas.microsoft.com/office/drawing/2014/main" id="{33FA4797-0732-961E-56ED-2C9DEC25AA93}"/>
              </a:ext>
            </a:extLst>
          </p:cNvPr>
          <p:cNvSpPr txBox="1">
            <a:spLocks/>
          </p:cNvSpPr>
          <p:nvPr/>
        </p:nvSpPr>
        <p:spPr>
          <a:xfrm>
            <a:off x="4989699" y="2136322"/>
            <a:ext cx="1893961" cy="6132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cap="none" dirty="0">
                <a:solidFill>
                  <a:schemeClr val="tx1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19 szkoleń </a:t>
            </a:r>
            <a:br>
              <a:rPr lang="pl-PL" sz="2400" cap="none" dirty="0">
                <a:solidFill>
                  <a:schemeClr val="tx1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</a:br>
            <a:r>
              <a:rPr lang="pl-PL" sz="1400" b="1" cap="none" dirty="0">
                <a:solidFill>
                  <a:schemeClr val="tx1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2022 r.</a:t>
            </a:r>
            <a:endParaRPr lang="pl-PL" sz="1900" b="1" cap="none" dirty="0">
              <a:solidFill>
                <a:schemeClr val="tx1"/>
              </a:solidFill>
              <a:latin typeface="Montserrat" panose="00000500000000000000" pitchFamily="2" charset="-18"/>
              <a:ea typeface="Rollerscript Rough" panose="03070600040307000000" pitchFamily="66" charset="-18"/>
              <a:cs typeface="Forte Forward" panose="020F0502020204030204" pitchFamily="2" charset="-18"/>
            </a:endParaRPr>
          </a:p>
        </p:txBody>
      </p:sp>
      <p:sp>
        <p:nvSpPr>
          <p:cNvPr id="52" name="Podtytuł 2">
            <a:extLst>
              <a:ext uri="{FF2B5EF4-FFF2-40B4-BE49-F238E27FC236}">
                <a16:creationId xmlns:a16="http://schemas.microsoft.com/office/drawing/2014/main" id="{4BE66280-364B-0B76-8314-7E62F6BAAA59}"/>
              </a:ext>
            </a:extLst>
          </p:cNvPr>
          <p:cNvSpPr txBox="1">
            <a:spLocks/>
          </p:cNvSpPr>
          <p:nvPr/>
        </p:nvSpPr>
        <p:spPr>
          <a:xfrm>
            <a:off x="6544868" y="3678654"/>
            <a:ext cx="1893961" cy="6132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cap="none" dirty="0">
                <a:solidFill>
                  <a:schemeClr val="tx1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10 szkoleń </a:t>
            </a:r>
            <a:br>
              <a:rPr lang="pl-PL" sz="2400" cap="none" dirty="0">
                <a:solidFill>
                  <a:schemeClr val="tx1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</a:br>
            <a:r>
              <a:rPr lang="pl-PL" sz="1400" b="1" cap="none" dirty="0">
                <a:solidFill>
                  <a:schemeClr val="tx1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2023 r.</a:t>
            </a:r>
            <a:endParaRPr lang="pl-PL" sz="1900" b="1" cap="none" dirty="0">
              <a:solidFill>
                <a:schemeClr val="tx1"/>
              </a:solidFill>
              <a:latin typeface="Montserrat" panose="00000500000000000000" pitchFamily="2" charset="-18"/>
              <a:ea typeface="Rollerscript Rough" panose="03070600040307000000" pitchFamily="66" charset="-18"/>
              <a:cs typeface="Forte Forward" panose="020F0502020204030204" pitchFamily="2" charset="-18"/>
            </a:endParaRPr>
          </a:p>
        </p:txBody>
      </p:sp>
      <p:pic>
        <p:nvPicPr>
          <p:cNvPr id="54" name="Obraz 53" descr="Obraz zawierający pismo odręczne, Czcionka, kaligrafia, Grafika&#10;&#10;Opis wygenerowany automatycznie">
            <a:extLst>
              <a:ext uri="{FF2B5EF4-FFF2-40B4-BE49-F238E27FC236}">
                <a16:creationId xmlns:a16="http://schemas.microsoft.com/office/drawing/2014/main" id="{AD67121C-655E-67D0-46A8-0651B0A467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97" y="1182346"/>
            <a:ext cx="1614489" cy="293273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3C998708-0531-370F-5938-C62536379D6D}"/>
              </a:ext>
            </a:extLst>
          </p:cNvPr>
          <p:cNvSpPr txBox="1">
            <a:spLocks/>
          </p:cNvSpPr>
          <p:nvPr/>
        </p:nvSpPr>
        <p:spPr>
          <a:xfrm>
            <a:off x="7231379" y="254236"/>
            <a:ext cx="1695330" cy="66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1600" cap="none" dirty="0">
                <a:solidFill>
                  <a:srgbClr val="19718D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Szkolenia AOTMiT</a:t>
            </a:r>
          </a:p>
        </p:txBody>
      </p:sp>
    </p:spTree>
    <p:extLst>
      <p:ext uri="{BB962C8B-B14F-4D97-AF65-F5344CB8AC3E}">
        <p14:creationId xmlns:p14="http://schemas.microsoft.com/office/powerpoint/2010/main" val="592706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7B68857B-3325-9B2F-9857-FA3975A6A1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760" y="2257524"/>
            <a:ext cx="4315787" cy="169458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9DA610B-30C4-41F5-FFB7-2D6AF8EA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210988"/>
            <a:ext cx="7055380" cy="1400530"/>
          </a:xfrm>
        </p:spPr>
        <p:txBody>
          <a:bodyPr/>
          <a:lstStyle/>
          <a:p>
            <a:r>
              <a:rPr lang="pl-PL" sz="3200" dirty="0"/>
              <a:t>Schemat procesu opiniowania Programów Polityki Zdrowotnej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176457-343C-5874-8664-67F7C93F0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pic>
        <p:nvPicPr>
          <p:cNvPr id="6" name="Obraz 5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D1D5C7A8-9BE9-CBAB-BE83-7AFC7BA17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14C4A477-40E1-D667-D03E-CC0490A333DC}"/>
              </a:ext>
            </a:extLst>
          </p:cNvPr>
          <p:cNvSpPr txBox="1">
            <a:spLocks/>
          </p:cNvSpPr>
          <p:nvPr/>
        </p:nvSpPr>
        <p:spPr>
          <a:xfrm>
            <a:off x="4776306" y="2409453"/>
            <a:ext cx="4012877" cy="3976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57373" indent="-28575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pl-PL" sz="1400" b="1" dirty="0"/>
              <a:t>Podstawa prawna:</a:t>
            </a:r>
          </a:p>
          <a:p>
            <a:pPr algn="just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§"/>
            </a:pPr>
            <a:r>
              <a:rPr lang="pl-PL" sz="1400" dirty="0"/>
              <a:t>art. 48a Ustawy z dnia 27 sierpnia 2004 r. o świadczeniach opieki zdrowotnej finansowanych ze środków publicznych (Dz.U. 2022 poz. 2561 z </a:t>
            </a:r>
            <a:r>
              <a:rPr lang="pl-PL" sz="1400" dirty="0" err="1"/>
              <a:t>późn</a:t>
            </a:r>
            <a:r>
              <a:rPr lang="pl-PL" sz="1400" dirty="0"/>
              <a:t>. zm.)</a:t>
            </a:r>
            <a:endParaRPr lang="pl-PL" sz="3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Podtytuł 2">
            <a:extLst>
              <a:ext uri="{FF2B5EF4-FFF2-40B4-BE49-F238E27FC236}">
                <a16:creationId xmlns:a16="http://schemas.microsoft.com/office/drawing/2014/main" id="{BF311629-2F9F-871E-06A0-77784FF141E5}"/>
              </a:ext>
            </a:extLst>
          </p:cNvPr>
          <p:cNvSpPr txBox="1">
            <a:spLocks/>
          </p:cNvSpPr>
          <p:nvPr/>
        </p:nvSpPr>
        <p:spPr>
          <a:xfrm>
            <a:off x="7241472" y="256117"/>
            <a:ext cx="1695330" cy="66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1600" cap="none" dirty="0">
                <a:solidFill>
                  <a:srgbClr val="19718D"/>
                </a:solidFill>
                <a:ea typeface="Rollerscript Rough" panose="03070600040307000000" pitchFamily="66" charset="-18"/>
                <a:cs typeface="Forte Forward" panose="020F0502020204030204" pitchFamily="2" charset="-18"/>
              </a:rPr>
              <a:t>Opiniowanie PPZ</a:t>
            </a:r>
          </a:p>
        </p:txBody>
      </p:sp>
      <p:pic>
        <p:nvPicPr>
          <p:cNvPr id="51" name="Obraz 50" descr="Obraz zawierający pismo odręczne, Czcionka, kaligrafia, Grafika&#10;&#10;Opis wygenerowany automatycznie">
            <a:extLst>
              <a:ext uri="{FF2B5EF4-FFF2-40B4-BE49-F238E27FC236}">
                <a16:creationId xmlns:a16="http://schemas.microsoft.com/office/drawing/2014/main" id="{89A431DB-BF6E-2EC1-9FBE-E6CFAC568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97" y="1182346"/>
            <a:ext cx="1614489" cy="293273"/>
          </a:xfrm>
          <a:prstGeom prst="rect">
            <a:avLst/>
          </a:prstGeom>
        </p:spPr>
      </p:pic>
      <p:graphicFrame>
        <p:nvGraphicFramePr>
          <p:cNvPr id="3" name="Symbol zastępczy zawartości 3">
            <a:extLst>
              <a:ext uri="{FF2B5EF4-FFF2-40B4-BE49-F238E27FC236}">
                <a16:creationId xmlns:a16="http://schemas.microsoft.com/office/drawing/2014/main" id="{7E37576B-C11F-FC44-29D7-FBB8108A65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7839553"/>
              </p:ext>
            </p:extLst>
          </p:nvPr>
        </p:nvGraphicFramePr>
        <p:xfrm>
          <a:off x="-465345" y="1865138"/>
          <a:ext cx="8543637" cy="4762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Freeform 49">
            <a:extLst>
              <a:ext uri="{FF2B5EF4-FFF2-40B4-BE49-F238E27FC236}">
                <a16:creationId xmlns:a16="http://schemas.microsoft.com/office/drawing/2014/main" id="{78C5D488-B4EE-5981-98AA-7D4EC6FA62CB}"/>
              </a:ext>
            </a:extLst>
          </p:cNvPr>
          <p:cNvSpPr>
            <a:spLocks/>
          </p:cNvSpPr>
          <p:nvPr/>
        </p:nvSpPr>
        <p:spPr bwMode="auto">
          <a:xfrm>
            <a:off x="4776306" y="2625991"/>
            <a:ext cx="1873184" cy="91665"/>
          </a:xfrm>
          <a:custGeom>
            <a:avLst/>
            <a:gdLst/>
            <a:ahLst/>
            <a:cxnLst>
              <a:cxn ang="0">
                <a:pos x="623" y="16"/>
              </a:cxn>
              <a:cxn ang="0">
                <a:pos x="49" y="2"/>
              </a:cxn>
              <a:cxn ang="0">
                <a:pos x="49" y="14"/>
              </a:cxn>
              <a:cxn ang="0">
                <a:pos x="623" y="22"/>
              </a:cxn>
              <a:cxn ang="0">
                <a:pos x="623" y="16"/>
              </a:cxn>
            </a:cxnLst>
            <a:rect l="0" t="0" r="r" b="b"/>
            <a:pathLst>
              <a:path w="652" h="22">
                <a:moveTo>
                  <a:pt x="623" y="16"/>
                </a:moveTo>
                <a:cubicBezTo>
                  <a:pt x="623" y="13"/>
                  <a:pt x="70" y="0"/>
                  <a:pt x="49" y="2"/>
                </a:cubicBezTo>
                <a:cubicBezTo>
                  <a:pt x="29" y="5"/>
                  <a:pt x="0" y="11"/>
                  <a:pt x="49" y="14"/>
                </a:cubicBezTo>
                <a:cubicBezTo>
                  <a:pt x="98" y="16"/>
                  <a:pt x="607" y="21"/>
                  <a:pt x="623" y="22"/>
                </a:cubicBezTo>
                <a:cubicBezTo>
                  <a:pt x="639" y="20"/>
                  <a:pt x="652" y="18"/>
                  <a:pt x="623" y="16"/>
                </a:cubicBezTo>
                <a:close/>
              </a:path>
            </a:pathLst>
          </a:custGeom>
          <a:solidFill>
            <a:srgbClr val="B0151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sz="1400" dirty="0"/>
          </a:p>
        </p:txBody>
      </p:sp>
      <p:sp>
        <p:nvSpPr>
          <p:cNvPr id="11" name="Freeform 45">
            <a:extLst>
              <a:ext uri="{FF2B5EF4-FFF2-40B4-BE49-F238E27FC236}">
                <a16:creationId xmlns:a16="http://schemas.microsoft.com/office/drawing/2014/main" id="{7A861F77-7EE5-C616-34E9-2D1005DC13CF}"/>
              </a:ext>
            </a:extLst>
          </p:cNvPr>
          <p:cNvSpPr>
            <a:spLocks/>
          </p:cNvSpPr>
          <p:nvPr/>
        </p:nvSpPr>
        <p:spPr bwMode="auto">
          <a:xfrm rot="18994218">
            <a:off x="957296" y="3681141"/>
            <a:ext cx="745565" cy="367410"/>
          </a:xfrm>
          <a:custGeom>
            <a:avLst/>
            <a:gdLst/>
            <a:ahLst/>
            <a:cxnLst>
              <a:cxn ang="0">
                <a:pos x="324" y="49"/>
              </a:cxn>
              <a:cxn ang="0">
                <a:pos x="133" y="56"/>
              </a:cxn>
              <a:cxn ang="0">
                <a:pos x="39" y="80"/>
              </a:cxn>
              <a:cxn ang="0">
                <a:pos x="43" y="91"/>
              </a:cxn>
              <a:cxn ang="0">
                <a:pos x="328" y="61"/>
              </a:cxn>
              <a:cxn ang="0">
                <a:pos x="568" y="95"/>
              </a:cxn>
              <a:cxn ang="0">
                <a:pos x="547" y="100"/>
              </a:cxn>
              <a:cxn ang="0">
                <a:pos x="518" y="112"/>
              </a:cxn>
              <a:cxn ang="0">
                <a:pos x="520" y="117"/>
              </a:cxn>
              <a:cxn ang="0">
                <a:pos x="548" y="108"/>
              </a:cxn>
              <a:cxn ang="0">
                <a:pos x="577" y="104"/>
              </a:cxn>
              <a:cxn ang="0">
                <a:pos x="594" y="103"/>
              </a:cxn>
              <a:cxn ang="0">
                <a:pos x="601" y="104"/>
              </a:cxn>
              <a:cxn ang="0">
                <a:pos x="601" y="104"/>
              </a:cxn>
              <a:cxn ang="0">
                <a:pos x="602" y="104"/>
              </a:cxn>
              <a:cxn ang="0">
                <a:pos x="604" y="104"/>
              </a:cxn>
              <a:cxn ang="0">
                <a:pos x="605" y="104"/>
              </a:cxn>
              <a:cxn ang="0">
                <a:pos x="606" y="105"/>
              </a:cxn>
              <a:cxn ang="0">
                <a:pos x="606" y="103"/>
              </a:cxn>
              <a:cxn ang="0">
                <a:pos x="607" y="102"/>
              </a:cxn>
              <a:cxn ang="0">
                <a:pos x="610" y="96"/>
              </a:cxn>
              <a:cxn ang="0">
                <a:pos x="610" y="96"/>
              </a:cxn>
              <a:cxn ang="0">
                <a:pos x="610" y="96"/>
              </a:cxn>
              <a:cxn ang="0">
                <a:pos x="610" y="96"/>
              </a:cxn>
              <a:cxn ang="0">
                <a:pos x="607" y="92"/>
              </a:cxn>
              <a:cxn ang="0">
                <a:pos x="552" y="11"/>
              </a:cxn>
              <a:cxn ang="0">
                <a:pos x="542" y="16"/>
              </a:cxn>
              <a:cxn ang="0">
                <a:pos x="593" y="93"/>
              </a:cxn>
              <a:cxn ang="0">
                <a:pos x="584" y="93"/>
              </a:cxn>
              <a:cxn ang="0">
                <a:pos x="324" y="49"/>
              </a:cxn>
            </a:cxnLst>
            <a:rect l="0" t="0" r="r" b="b"/>
            <a:pathLst>
              <a:path w="613" h="121">
                <a:moveTo>
                  <a:pt x="324" y="49"/>
                </a:moveTo>
                <a:cubicBezTo>
                  <a:pt x="256" y="46"/>
                  <a:pt x="186" y="48"/>
                  <a:pt x="133" y="56"/>
                </a:cubicBezTo>
                <a:cubicBezTo>
                  <a:pt x="80" y="64"/>
                  <a:pt x="44" y="78"/>
                  <a:pt x="39" y="80"/>
                </a:cubicBezTo>
                <a:cubicBezTo>
                  <a:pt x="21" y="91"/>
                  <a:pt x="0" y="108"/>
                  <a:pt x="43" y="91"/>
                </a:cubicBezTo>
                <a:cubicBezTo>
                  <a:pt x="64" y="79"/>
                  <a:pt x="197" y="52"/>
                  <a:pt x="328" y="61"/>
                </a:cubicBezTo>
                <a:cubicBezTo>
                  <a:pt x="429" y="64"/>
                  <a:pt x="525" y="84"/>
                  <a:pt x="568" y="95"/>
                </a:cubicBezTo>
                <a:cubicBezTo>
                  <a:pt x="560" y="96"/>
                  <a:pt x="553" y="98"/>
                  <a:pt x="547" y="100"/>
                </a:cubicBezTo>
                <a:cubicBezTo>
                  <a:pt x="530" y="105"/>
                  <a:pt x="519" y="111"/>
                  <a:pt x="518" y="112"/>
                </a:cubicBezTo>
                <a:cubicBezTo>
                  <a:pt x="514" y="117"/>
                  <a:pt x="511" y="121"/>
                  <a:pt x="520" y="117"/>
                </a:cubicBezTo>
                <a:cubicBezTo>
                  <a:pt x="520" y="117"/>
                  <a:pt x="531" y="112"/>
                  <a:pt x="548" y="108"/>
                </a:cubicBezTo>
                <a:cubicBezTo>
                  <a:pt x="556" y="106"/>
                  <a:pt x="566" y="105"/>
                  <a:pt x="577" y="104"/>
                </a:cubicBezTo>
                <a:cubicBezTo>
                  <a:pt x="583" y="104"/>
                  <a:pt x="588" y="103"/>
                  <a:pt x="594" y="103"/>
                </a:cubicBezTo>
                <a:cubicBezTo>
                  <a:pt x="596" y="103"/>
                  <a:pt x="599" y="104"/>
                  <a:pt x="601" y="104"/>
                </a:cubicBezTo>
                <a:cubicBezTo>
                  <a:pt x="600" y="106"/>
                  <a:pt x="600" y="105"/>
                  <a:pt x="601" y="104"/>
                </a:cubicBezTo>
                <a:cubicBezTo>
                  <a:pt x="601" y="104"/>
                  <a:pt x="602" y="104"/>
                  <a:pt x="602" y="104"/>
                </a:cubicBezTo>
                <a:cubicBezTo>
                  <a:pt x="604" y="104"/>
                  <a:pt x="604" y="104"/>
                  <a:pt x="604" y="104"/>
                </a:cubicBezTo>
                <a:cubicBezTo>
                  <a:pt x="605" y="104"/>
                  <a:pt x="605" y="104"/>
                  <a:pt x="605" y="104"/>
                </a:cubicBezTo>
                <a:cubicBezTo>
                  <a:pt x="606" y="105"/>
                  <a:pt x="606" y="105"/>
                  <a:pt x="606" y="105"/>
                </a:cubicBezTo>
                <a:cubicBezTo>
                  <a:pt x="605" y="105"/>
                  <a:pt x="606" y="104"/>
                  <a:pt x="606" y="103"/>
                </a:cubicBezTo>
                <a:cubicBezTo>
                  <a:pt x="607" y="103"/>
                  <a:pt x="607" y="103"/>
                  <a:pt x="607" y="102"/>
                </a:cubicBezTo>
                <a:cubicBezTo>
                  <a:pt x="609" y="98"/>
                  <a:pt x="613" y="91"/>
                  <a:pt x="610" y="96"/>
                </a:cubicBezTo>
                <a:cubicBezTo>
                  <a:pt x="610" y="96"/>
                  <a:pt x="610" y="96"/>
                  <a:pt x="610" y="96"/>
                </a:cubicBezTo>
                <a:cubicBezTo>
                  <a:pt x="610" y="96"/>
                  <a:pt x="610" y="96"/>
                  <a:pt x="610" y="96"/>
                </a:cubicBezTo>
                <a:cubicBezTo>
                  <a:pt x="610" y="96"/>
                  <a:pt x="610" y="96"/>
                  <a:pt x="610" y="96"/>
                </a:cubicBezTo>
                <a:cubicBezTo>
                  <a:pt x="607" y="92"/>
                  <a:pt x="607" y="92"/>
                  <a:pt x="607" y="92"/>
                </a:cubicBezTo>
                <a:cubicBezTo>
                  <a:pt x="576" y="55"/>
                  <a:pt x="554" y="14"/>
                  <a:pt x="552" y="11"/>
                </a:cubicBezTo>
                <a:cubicBezTo>
                  <a:pt x="546" y="6"/>
                  <a:pt x="535" y="0"/>
                  <a:pt x="542" y="16"/>
                </a:cubicBezTo>
                <a:cubicBezTo>
                  <a:pt x="543" y="23"/>
                  <a:pt x="565" y="61"/>
                  <a:pt x="593" y="93"/>
                </a:cubicBezTo>
                <a:cubicBezTo>
                  <a:pt x="590" y="93"/>
                  <a:pt x="587" y="93"/>
                  <a:pt x="584" y="93"/>
                </a:cubicBezTo>
                <a:cubicBezTo>
                  <a:pt x="555" y="84"/>
                  <a:pt x="442" y="54"/>
                  <a:pt x="324" y="49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n w="0">
                <a:solidFill>
                  <a:srgbClr val="B01513"/>
                </a:solidFill>
              </a:ln>
              <a:solidFill>
                <a:srgbClr val="B0151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Freeform 80">
            <a:extLst>
              <a:ext uri="{FF2B5EF4-FFF2-40B4-BE49-F238E27FC236}">
                <a16:creationId xmlns:a16="http://schemas.microsoft.com/office/drawing/2014/main" id="{A8A0F894-73BA-D5F7-8753-008E181DDE40}"/>
              </a:ext>
            </a:extLst>
          </p:cNvPr>
          <p:cNvSpPr>
            <a:spLocks noEditPoints="1"/>
          </p:cNvSpPr>
          <p:nvPr/>
        </p:nvSpPr>
        <p:spPr bwMode="auto">
          <a:xfrm>
            <a:off x="158216" y="4164242"/>
            <a:ext cx="1505527" cy="880887"/>
          </a:xfrm>
          <a:custGeom>
            <a:avLst/>
            <a:gdLst/>
            <a:ahLst/>
            <a:cxnLst>
              <a:cxn ang="0">
                <a:pos x="779" y="163"/>
              </a:cxn>
              <a:cxn ang="0">
                <a:pos x="725" y="102"/>
              </a:cxn>
              <a:cxn ang="0">
                <a:pos x="590" y="48"/>
              </a:cxn>
              <a:cxn ang="0">
                <a:pos x="484" y="43"/>
              </a:cxn>
              <a:cxn ang="0">
                <a:pos x="438" y="17"/>
              </a:cxn>
              <a:cxn ang="0">
                <a:pos x="301" y="8"/>
              </a:cxn>
              <a:cxn ang="0">
                <a:pos x="73" y="106"/>
              </a:cxn>
              <a:cxn ang="0">
                <a:pos x="148" y="393"/>
              </a:cxn>
              <a:cxn ang="0">
                <a:pos x="498" y="436"/>
              </a:cxn>
              <a:cxn ang="0">
                <a:pos x="783" y="250"/>
              </a:cxn>
              <a:cxn ang="0">
                <a:pos x="779" y="163"/>
              </a:cxn>
              <a:cxn ang="0">
                <a:pos x="764" y="245"/>
              </a:cxn>
              <a:cxn ang="0">
                <a:pos x="651" y="366"/>
              </a:cxn>
              <a:cxn ang="0">
                <a:pos x="480" y="416"/>
              </a:cxn>
              <a:cxn ang="0">
                <a:pos x="137" y="357"/>
              </a:cxn>
              <a:cxn ang="0">
                <a:pos x="116" y="101"/>
              </a:cxn>
              <a:cxn ang="0">
                <a:pos x="329" y="31"/>
              </a:cxn>
              <a:cxn ang="0">
                <a:pos x="430" y="39"/>
              </a:cxn>
              <a:cxn ang="0">
                <a:pos x="452" y="45"/>
              </a:cxn>
              <a:cxn ang="0">
                <a:pos x="280" y="93"/>
              </a:cxn>
              <a:cxn ang="0">
                <a:pos x="285" y="103"/>
              </a:cxn>
              <a:cxn ang="0">
                <a:pos x="361" y="75"/>
              </a:cxn>
              <a:cxn ang="0">
                <a:pos x="477" y="58"/>
              </a:cxn>
              <a:cxn ang="0">
                <a:pos x="485" y="88"/>
              </a:cxn>
              <a:cxn ang="0">
                <a:pos x="482" y="92"/>
              </a:cxn>
              <a:cxn ang="0">
                <a:pos x="498" y="83"/>
              </a:cxn>
              <a:cxn ang="0">
                <a:pos x="495" y="58"/>
              </a:cxn>
              <a:cxn ang="0">
                <a:pos x="577" y="63"/>
              </a:cxn>
              <a:cxn ang="0">
                <a:pos x="710" y="113"/>
              </a:cxn>
              <a:cxn ang="0">
                <a:pos x="761" y="170"/>
              </a:cxn>
              <a:cxn ang="0">
                <a:pos x="764" y="245"/>
              </a:cxn>
            </a:cxnLst>
            <a:rect l="0" t="0" r="r" b="b"/>
            <a:pathLst>
              <a:path w="793" h="449">
                <a:moveTo>
                  <a:pt x="779" y="163"/>
                </a:moveTo>
                <a:cubicBezTo>
                  <a:pt x="766" y="137"/>
                  <a:pt x="746" y="118"/>
                  <a:pt x="725" y="102"/>
                </a:cubicBezTo>
                <a:cubicBezTo>
                  <a:pt x="682" y="70"/>
                  <a:pt x="634" y="55"/>
                  <a:pt x="590" y="48"/>
                </a:cubicBezTo>
                <a:cubicBezTo>
                  <a:pt x="551" y="43"/>
                  <a:pt x="516" y="42"/>
                  <a:pt x="484" y="43"/>
                </a:cubicBezTo>
                <a:cubicBezTo>
                  <a:pt x="473" y="33"/>
                  <a:pt x="457" y="24"/>
                  <a:pt x="438" y="17"/>
                </a:cubicBezTo>
                <a:cubicBezTo>
                  <a:pt x="417" y="8"/>
                  <a:pt x="367" y="0"/>
                  <a:pt x="301" y="8"/>
                </a:cubicBezTo>
                <a:cubicBezTo>
                  <a:pt x="237" y="17"/>
                  <a:pt x="145" y="30"/>
                  <a:pt x="73" y="106"/>
                </a:cubicBezTo>
                <a:cubicBezTo>
                  <a:pt x="0" y="187"/>
                  <a:pt x="37" y="341"/>
                  <a:pt x="148" y="393"/>
                </a:cubicBezTo>
                <a:cubicBezTo>
                  <a:pt x="254" y="448"/>
                  <a:pt x="380" y="449"/>
                  <a:pt x="498" y="436"/>
                </a:cubicBezTo>
                <a:cubicBezTo>
                  <a:pt x="614" y="421"/>
                  <a:pt x="743" y="365"/>
                  <a:pt x="783" y="250"/>
                </a:cubicBezTo>
                <a:cubicBezTo>
                  <a:pt x="792" y="222"/>
                  <a:pt x="793" y="190"/>
                  <a:pt x="779" y="163"/>
                </a:cubicBezTo>
                <a:close/>
                <a:moveTo>
                  <a:pt x="764" y="245"/>
                </a:moveTo>
                <a:cubicBezTo>
                  <a:pt x="746" y="297"/>
                  <a:pt x="702" y="339"/>
                  <a:pt x="651" y="366"/>
                </a:cubicBezTo>
                <a:cubicBezTo>
                  <a:pt x="599" y="394"/>
                  <a:pt x="540" y="410"/>
                  <a:pt x="480" y="416"/>
                </a:cubicBezTo>
                <a:cubicBezTo>
                  <a:pt x="361" y="426"/>
                  <a:pt x="230" y="420"/>
                  <a:pt x="137" y="357"/>
                </a:cubicBezTo>
                <a:cubicBezTo>
                  <a:pt x="42" y="295"/>
                  <a:pt x="38" y="151"/>
                  <a:pt x="116" y="101"/>
                </a:cubicBezTo>
                <a:cubicBezTo>
                  <a:pt x="188" y="46"/>
                  <a:pt x="273" y="36"/>
                  <a:pt x="329" y="31"/>
                </a:cubicBezTo>
                <a:cubicBezTo>
                  <a:pt x="388" y="26"/>
                  <a:pt x="422" y="36"/>
                  <a:pt x="430" y="39"/>
                </a:cubicBezTo>
                <a:cubicBezTo>
                  <a:pt x="438" y="40"/>
                  <a:pt x="445" y="42"/>
                  <a:pt x="452" y="45"/>
                </a:cubicBezTo>
                <a:cubicBezTo>
                  <a:pt x="350" y="55"/>
                  <a:pt x="287" y="89"/>
                  <a:pt x="280" y="93"/>
                </a:cubicBezTo>
                <a:cubicBezTo>
                  <a:pt x="231" y="125"/>
                  <a:pt x="197" y="149"/>
                  <a:pt x="285" y="103"/>
                </a:cubicBezTo>
                <a:cubicBezTo>
                  <a:pt x="285" y="104"/>
                  <a:pt x="311" y="89"/>
                  <a:pt x="361" y="75"/>
                </a:cubicBezTo>
                <a:cubicBezTo>
                  <a:pt x="392" y="69"/>
                  <a:pt x="431" y="61"/>
                  <a:pt x="477" y="58"/>
                </a:cubicBezTo>
                <a:cubicBezTo>
                  <a:pt x="490" y="67"/>
                  <a:pt x="494" y="83"/>
                  <a:pt x="485" y="88"/>
                </a:cubicBezTo>
                <a:cubicBezTo>
                  <a:pt x="482" y="90"/>
                  <a:pt x="480" y="92"/>
                  <a:pt x="482" y="92"/>
                </a:cubicBezTo>
                <a:cubicBezTo>
                  <a:pt x="483" y="92"/>
                  <a:pt x="491" y="95"/>
                  <a:pt x="498" y="83"/>
                </a:cubicBezTo>
                <a:cubicBezTo>
                  <a:pt x="501" y="74"/>
                  <a:pt x="499" y="66"/>
                  <a:pt x="495" y="58"/>
                </a:cubicBezTo>
                <a:cubicBezTo>
                  <a:pt x="521" y="57"/>
                  <a:pt x="548" y="58"/>
                  <a:pt x="577" y="63"/>
                </a:cubicBezTo>
                <a:cubicBezTo>
                  <a:pt x="621" y="69"/>
                  <a:pt x="669" y="84"/>
                  <a:pt x="710" y="113"/>
                </a:cubicBezTo>
                <a:cubicBezTo>
                  <a:pt x="731" y="128"/>
                  <a:pt x="750" y="147"/>
                  <a:pt x="761" y="170"/>
                </a:cubicBezTo>
                <a:cubicBezTo>
                  <a:pt x="773" y="192"/>
                  <a:pt x="772" y="220"/>
                  <a:pt x="764" y="245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CFF5349-6C87-3BA7-32E8-0CBA99130BA0}"/>
              </a:ext>
            </a:extLst>
          </p:cNvPr>
          <p:cNvSpPr txBox="1"/>
          <p:nvPr/>
        </p:nvSpPr>
        <p:spPr>
          <a:xfrm>
            <a:off x="113279" y="4342895"/>
            <a:ext cx="1595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Ocena </a:t>
            </a:r>
          </a:p>
          <a:p>
            <a:pPr algn="ctr"/>
            <a:r>
              <a:rPr lang="pl-PL" sz="1400" dirty="0"/>
              <a:t>analityczna</a:t>
            </a:r>
          </a:p>
        </p:txBody>
      </p:sp>
      <p:sp>
        <p:nvSpPr>
          <p:cNvPr id="18" name="Freeform 80">
            <a:extLst>
              <a:ext uri="{FF2B5EF4-FFF2-40B4-BE49-F238E27FC236}">
                <a16:creationId xmlns:a16="http://schemas.microsoft.com/office/drawing/2014/main" id="{6E946863-E7C8-5556-65EF-284D13DE2C95}"/>
              </a:ext>
            </a:extLst>
          </p:cNvPr>
          <p:cNvSpPr>
            <a:spLocks noEditPoints="1"/>
          </p:cNvSpPr>
          <p:nvPr/>
        </p:nvSpPr>
        <p:spPr bwMode="auto">
          <a:xfrm>
            <a:off x="1250154" y="5396155"/>
            <a:ext cx="1789475" cy="880888"/>
          </a:xfrm>
          <a:custGeom>
            <a:avLst/>
            <a:gdLst/>
            <a:ahLst/>
            <a:cxnLst>
              <a:cxn ang="0">
                <a:pos x="779" y="163"/>
              </a:cxn>
              <a:cxn ang="0">
                <a:pos x="725" y="102"/>
              </a:cxn>
              <a:cxn ang="0">
                <a:pos x="590" y="48"/>
              </a:cxn>
              <a:cxn ang="0">
                <a:pos x="484" y="43"/>
              </a:cxn>
              <a:cxn ang="0">
                <a:pos x="438" y="17"/>
              </a:cxn>
              <a:cxn ang="0">
                <a:pos x="301" y="8"/>
              </a:cxn>
              <a:cxn ang="0">
                <a:pos x="73" y="106"/>
              </a:cxn>
              <a:cxn ang="0">
                <a:pos x="148" y="393"/>
              </a:cxn>
              <a:cxn ang="0">
                <a:pos x="498" y="436"/>
              </a:cxn>
              <a:cxn ang="0">
                <a:pos x="783" y="250"/>
              </a:cxn>
              <a:cxn ang="0">
                <a:pos x="779" y="163"/>
              </a:cxn>
              <a:cxn ang="0">
                <a:pos x="764" y="245"/>
              </a:cxn>
              <a:cxn ang="0">
                <a:pos x="651" y="366"/>
              </a:cxn>
              <a:cxn ang="0">
                <a:pos x="480" y="416"/>
              </a:cxn>
              <a:cxn ang="0">
                <a:pos x="137" y="357"/>
              </a:cxn>
              <a:cxn ang="0">
                <a:pos x="116" y="101"/>
              </a:cxn>
              <a:cxn ang="0">
                <a:pos x="329" y="31"/>
              </a:cxn>
              <a:cxn ang="0">
                <a:pos x="430" y="39"/>
              </a:cxn>
              <a:cxn ang="0">
                <a:pos x="452" y="45"/>
              </a:cxn>
              <a:cxn ang="0">
                <a:pos x="280" y="93"/>
              </a:cxn>
              <a:cxn ang="0">
                <a:pos x="285" y="103"/>
              </a:cxn>
              <a:cxn ang="0">
                <a:pos x="361" y="75"/>
              </a:cxn>
              <a:cxn ang="0">
                <a:pos x="477" y="58"/>
              </a:cxn>
              <a:cxn ang="0">
                <a:pos x="485" y="88"/>
              </a:cxn>
              <a:cxn ang="0">
                <a:pos x="482" y="92"/>
              </a:cxn>
              <a:cxn ang="0">
                <a:pos x="498" y="83"/>
              </a:cxn>
              <a:cxn ang="0">
                <a:pos x="495" y="58"/>
              </a:cxn>
              <a:cxn ang="0">
                <a:pos x="577" y="63"/>
              </a:cxn>
              <a:cxn ang="0">
                <a:pos x="710" y="113"/>
              </a:cxn>
              <a:cxn ang="0">
                <a:pos x="761" y="170"/>
              </a:cxn>
              <a:cxn ang="0">
                <a:pos x="764" y="245"/>
              </a:cxn>
            </a:cxnLst>
            <a:rect l="0" t="0" r="r" b="b"/>
            <a:pathLst>
              <a:path w="793" h="449">
                <a:moveTo>
                  <a:pt x="779" y="163"/>
                </a:moveTo>
                <a:cubicBezTo>
                  <a:pt x="766" y="137"/>
                  <a:pt x="746" y="118"/>
                  <a:pt x="725" y="102"/>
                </a:cubicBezTo>
                <a:cubicBezTo>
                  <a:pt x="682" y="70"/>
                  <a:pt x="634" y="55"/>
                  <a:pt x="590" y="48"/>
                </a:cubicBezTo>
                <a:cubicBezTo>
                  <a:pt x="551" y="43"/>
                  <a:pt x="516" y="42"/>
                  <a:pt x="484" y="43"/>
                </a:cubicBezTo>
                <a:cubicBezTo>
                  <a:pt x="473" y="33"/>
                  <a:pt x="457" y="24"/>
                  <a:pt x="438" y="17"/>
                </a:cubicBezTo>
                <a:cubicBezTo>
                  <a:pt x="417" y="8"/>
                  <a:pt x="367" y="0"/>
                  <a:pt x="301" y="8"/>
                </a:cubicBezTo>
                <a:cubicBezTo>
                  <a:pt x="237" y="17"/>
                  <a:pt x="145" y="30"/>
                  <a:pt x="73" y="106"/>
                </a:cubicBezTo>
                <a:cubicBezTo>
                  <a:pt x="0" y="187"/>
                  <a:pt x="37" y="341"/>
                  <a:pt x="148" y="393"/>
                </a:cubicBezTo>
                <a:cubicBezTo>
                  <a:pt x="254" y="448"/>
                  <a:pt x="380" y="449"/>
                  <a:pt x="498" y="436"/>
                </a:cubicBezTo>
                <a:cubicBezTo>
                  <a:pt x="614" y="421"/>
                  <a:pt x="743" y="365"/>
                  <a:pt x="783" y="250"/>
                </a:cubicBezTo>
                <a:cubicBezTo>
                  <a:pt x="792" y="222"/>
                  <a:pt x="793" y="190"/>
                  <a:pt x="779" y="163"/>
                </a:cubicBezTo>
                <a:close/>
                <a:moveTo>
                  <a:pt x="764" y="245"/>
                </a:moveTo>
                <a:cubicBezTo>
                  <a:pt x="746" y="297"/>
                  <a:pt x="702" y="339"/>
                  <a:pt x="651" y="366"/>
                </a:cubicBezTo>
                <a:cubicBezTo>
                  <a:pt x="599" y="394"/>
                  <a:pt x="540" y="410"/>
                  <a:pt x="480" y="416"/>
                </a:cubicBezTo>
                <a:cubicBezTo>
                  <a:pt x="361" y="426"/>
                  <a:pt x="230" y="420"/>
                  <a:pt x="137" y="357"/>
                </a:cubicBezTo>
                <a:cubicBezTo>
                  <a:pt x="42" y="295"/>
                  <a:pt x="38" y="151"/>
                  <a:pt x="116" y="101"/>
                </a:cubicBezTo>
                <a:cubicBezTo>
                  <a:pt x="188" y="46"/>
                  <a:pt x="273" y="36"/>
                  <a:pt x="329" y="31"/>
                </a:cubicBezTo>
                <a:cubicBezTo>
                  <a:pt x="388" y="26"/>
                  <a:pt x="422" y="36"/>
                  <a:pt x="430" y="39"/>
                </a:cubicBezTo>
                <a:cubicBezTo>
                  <a:pt x="438" y="40"/>
                  <a:pt x="445" y="42"/>
                  <a:pt x="452" y="45"/>
                </a:cubicBezTo>
                <a:cubicBezTo>
                  <a:pt x="350" y="55"/>
                  <a:pt x="287" y="89"/>
                  <a:pt x="280" y="93"/>
                </a:cubicBezTo>
                <a:cubicBezTo>
                  <a:pt x="231" y="125"/>
                  <a:pt x="197" y="149"/>
                  <a:pt x="285" y="103"/>
                </a:cubicBezTo>
                <a:cubicBezTo>
                  <a:pt x="285" y="104"/>
                  <a:pt x="311" y="89"/>
                  <a:pt x="361" y="75"/>
                </a:cubicBezTo>
                <a:cubicBezTo>
                  <a:pt x="392" y="69"/>
                  <a:pt x="431" y="61"/>
                  <a:pt x="477" y="58"/>
                </a:cubicBezTo>
                <a:cubicBezTo>
                  <a:pt x="490" y="67"/>
                  <a:pt x="494" y="83"/>
                  <a:pt x="485" y="88"/>
                </a:cubicBezTo>
                <a:cubicBezTo>
                  <a:pt x="482" y="90"/>
                  <a:pt x="480" y="92"/>
                  <a:pt x="482" y="92"/>
                </a:cubicBezTo>
                <a:cubicBezTo>
                  <a:pt x="483" y="92"/>
                  <a:pt x="491" y="95"/>
                  <a:pt x="498" y="83"/>
                </a:cubicBezTo>
                <a:cubicBezTo>
                  <a:pt x="501" y="74"/>
                  <a:pt x="499" y="66"/>
                  <a:pt x="495" y="58"/>
                </a:cubicBezTo>
                <a:cubicBezTo>
                  <a:pt x="521" y="57"/>
                  <a:pt x="548" y="58"/>
                  <a:pt x="577" y="63"/>
                </a:cubicBezTo>
                <a:cubicBezTo>
                  <a:pt x="621" y="69"/>
                  <a:pt x="669" y="84"/>
                  <a:pt x="710" y="113"/>
                </a:cubicBezTo>
                <a:cubicBezTo>
                  <a:pt x="731" y="128"/>
                  <a:pt x="750" y="147"/>
                  <a:pt x="761" y="170"/>
                </a:cubicBezTo>
                <a:cubicBezTo>
                  <a:pt x="773" y="192"/>
                  <a:pt x="772" y="220"/>
                  <a:pt x="764" y="245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ACE41B3-74C4-ECF1-F415-33BA540F8384}"/>
              </a:ext>
            </a:extLst>
          </p:cNvPr>
          <p:cNvSpPr txBox="1"/>
          <p:nvPr/>
        </p:nvSpPr>
        <p:spPr>
          <a:xfrm>
            <a:off x="1347191" y="5574989"/>
            <a:ext cx="1595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Ocena </a:t>
            </a:r>
          </a:p>
          <a:p>
            <a:pPr algn="ctr"/>
            <a:r>
              <a:rPr lang="pl-PL" sz="1400" dirty="0"/>
              <a:t>wartościująca</a:t>
            </a:r>
          </a:p>
        </p:txBody>
      </p:sp>
      <p:sp>
        <p:nvSpPr>
          <p:cNvPr id="20" name="Freeform 45">
            <a:extLst>
              <a:ext uri="{FF2B5EF4-FFF2-40B4-BE49-F238E27FC236}">
                <a16:creationId xmlns:a16="http://schemas.microsoft.com/office/drawing/2014/main" id="{D732AE7C-982A-BA58-AB89-7ABBE9EBB459}"/>
              </a:ext>
            </a:extLst>
          </p:cNvPr>
          <p:cNvSpPr>
            <a:spLocks/>
          </p:cNvSpPr>
          <p:nvPr/>
        </p:nvSpPr>
        <p:spPr bwMode="auto">
          <a:xfrm rot="18134756">
            <a:off x="2072010" y="4778921"/>
            <a:ext cx="745565" cy="367410"/>
          </a:xfrm>
          <a:custGeom>
            <a:avLst/>
            <a:gdLst/>
            <a:ahLst/>
            <a:cxnLst>
              <a:cxn ang="0">
                <a:pos x="324" y="49"/>
              </a:cxn>
              <a:cxn ang="0">
                <a:pos x="133" y="56"/>
              </a:cxn>
              <a:cxn ang="0">
                <a:pos x="39" y="80"/>
              </a:cxn>
              <a:cxn ang="0">
                <a:pos x="43" y="91"/>
              </a:cxn>
              <a:cxn ang="0">
                <a:pos x="328" y="61"/>
              </a:cxn>
              <a:cxn ang="0">
                <a:pos x="568" y="95"/>
              </a:cxn>
              <a:cxn ang="0">
                <a:pos x="547" y="100"/>
              </a:cxn>
              <a:cxn ang="0">
                <a:pos x="518" y="112"/>
              </a:cxn>
              <a:cxn ang="0">
                <a:pos x="520" y="117"/>
              </a:cxn>
              <a:cxn ang="0">
                <a:pos x="548" y="108"/>
              </a:cxn>
              <a:cxn ang="0">
                <a:pos x="577" y="104"/>
              </a:cxn>
              <a:cxn ang="0">
                <a:pos x="594" y="103"/>
              </a:cxn>
              <a:cxn ang="0">
                <a:pos x="601" y="104"/>
              </a:cxn>
              <a:cxn ang="0">
                <a:pos x="601" y="104"/>
              </a:cxn>
              <a:cxn ang="0">
                <a:pos x="602" y="104"/>
              </a:cxn>
              <a:cxn ang="0">
                <a:pos x="604" y="104"/>
              </a:cxn>
              <a:cxn ang="0">
                <a:pos x="605" y="104"/>
              </a:cxn>
              <a:cxn ang="0">
                <a:pos x="606" y="105"/>
              </a:cxn>
              <a:cxn ang="0">
                <a:pos x="606" y="103"/>
              </a:cxn>
              <a:cxn ang="0">
                <a:pos x="607" y="102"/>
              </a:cxn>
              <a:cxn ang="0">
                <a:pos x="610" y="96"/>
              </a:cxn>
              <a:cxn ang="0">
                <a:pos x="610" y="96"/>
              </a:cxn>
              <a:cxn ang="0">
                <a:pos x="610" y="96"/>
              </a:cxn>
              <a:cxn ang="0">
                <a:pos x="610" y="96"/>
              </a:cxn>
              <a:cxn ang="0">
                <a:pos x="607" y="92"/>
              </a:cxn>
              <a:cxn ang="0">
                <a:pos x="552" y="11"/>
              </a:cxn>
              <a:cxn ang="0">
                <a:pos x="542" y="16"/>
              </a:cxn>
              <a:cxn ang="0">
                <a:pos x="593" y="93"/>
              </a:cxn>
              <a:cxn ang="0">
                <a:pos x="584" y="93"/>
              </a:cxn>
              <a:cxn ang="0">
                <a:pos x="324" y="49"/>
              </a:cxn>
            </a:cxnLst>
            <a:rect l="0" t="0" r="r" b="b"/>
            <a:pathLst>
              <a:path w="613" h="121">
                <a:moveTo>
                  <a:pt x="324" y="49"/>
                </a:moveTo>
                <a:cubicBezTo>
                  <a:pt x="256" y="46"/>
                  <a:pt x="186" y="48"/>
                  <a:pt x="133" y="56"/>
                </a:cubicBezTo>
                <a:cubicBezTo>
                  <a:pt x="80" y="64"/>
                  <a:pt x="44" y="78"/>
                  <a:pt x="39" y="80"/>
                </a:cubicBezTo>
                <a:cubicBezTo>
                  <a:pt x="21" y="91"/>
                  <a:pt x="0" y="108"/>
                  <a:pt x="43" y="91"/>
                </a:cubicBezTo>
                <a:cubicBezTo>
                  <a:pt x="64" y="79"/>
                  <a:pt x="197" y="52"/>
                  <a:pt x="328" y="61"/>
                </a:cubicBezTo>
                <a:cubicBezTo>
                  <a:pt x="429" y="64"/>
                  <a:pt x="525" y="84"/>
                  <a:pt x="568" y="95"/>
                </a:cubicBezTo>
                <a:cubicBezTo>
                  <a:pt x="560" y="96"/>
                  <a:pt x="553" y="98"/>
                  <a:pt x="547" y="100"/>
                </a:cubicBezTo>
                <a:cubicBezTo>
                  <a:pt x="530" y="105"/>
                  <a:pt x="519" y="111"/>
                  <a:pt x="518" y="112"/>
                </a:cubicBezTo>
                <a:cubicBezTo>
                  <a:pt x="514" y="117"/>
                  <a:pt x="511" y="121"/>
                  <a:pt x="520" y="117"/>
                </a:cubicBezTo>
                <a:cubicBezTo>
                  <a:pt x="520" y="117"/>
                  <a:pt x="531" y="112"/>
                  <a:pt x="548" y="108"/>
                </a:cubicBezTo>
                <a:cubicBezTo>
                  <a:pt x="556" y="106"/>
                  <a:pt x="566" y="105"/>
                  <a:pt x="577" y="104"/>
                </a:cubicBezTo>
                <a:cubicBezTo>
                  <a:pt x="583" y="104"/>
                  <a:pt x="588" y="103"/>
                  <a:pt x="594" y="103"/>
                </a:cubicBezTo>
                <a:cubicBezTo>
                  <a:pt x="596" y="103"/>
                  <a:pt x="599" y="104"/>
                  <a:pt x="601" y="104"/>
                </a:cubicBezTo>
                <a:cubicBezTo>
                  <a:pt x="600" y="106"/>
                  <a:pt x="600" y="105"/>
                  <a:pt x="601" y="104"/>
                </a:cubicBezTo>
                <a:cubicBezTo>
                  <a:pt x="601" y="104"/>
                  <a:pt x="602" y="104"/>
                  <a:pt x="602" y="104"/>
                </a:cubicBezTo>
                <a:cubicBezTo>
                  <a:pt x="604" y="104"/>
                  <a:pt x="604" y="104"/>
                  <a:pt x="604" y="104"/>
                </a:cubicBezTo>
                <a:cubicBezTo>
                  <a:pt x="605" y="104"/>
                  <a:pt x="605" y="104"/>
                  <a:pt x="605" y="104"/>
                </a:cubicBezTo>
                <a:cubicBezTo>
                  <a:pt x="606" y="105"/>
                  <a:pt x="606" y="105"/>
                  <a:pt x="606" y="105"/>
                </a:cubicBezTo>
                <a:cubicBezTo>
                  <a:pt x="605" y="105"/>
                  <a:pt x="606" y="104"/>
                  <a:pt x="606" y="103"/>
                </a:cubicBezTo>
                <a:cubicBezTo>
                  <a:pt x="607" y="103"/>
                  <a:pt x="607" y="103"/>
                  <a:pt x="607" y="102"/>
                </a:cubicBezTo>
                <a:cubicBezTo>
                  <a:pt x="609" y="98"/>
                  <a:pt x="613" y="91"/>
                  <a:pt x="610" y="96"/>
                </a:cubicBezTo>
                <a:cubicBezTo>
                  <a:pt x="610" y="96"/>
                  <a:pt x="610" y="96"/>
                  <a:pt x="610" y="96"/>
                </a:cubicBezTo>
                <a:cubicBezTo>
                  <a:pt x="610" y="96"/>
                  <a:pt x="610" y="96"/>
                  <a:pt x="610" y="96"/>
                </a:cubicBezTo>
                <a:cubicBezTo>
                  <a:pt x="610" y="96"/>
                  <a:pt x="610" y="96"/>
                  <a:pt x="610" y="96"/>
                </a:cubicBezTo>
                <a:cubicBezTo>
                  <a:pt x="607" y="92"/>
                  <a:pt x="607" y="92"/>
                  <a:pt x="607" y="92"/>
                </a:cubicBezTo>
                <a:cubicBezTo>
                  <a:pt x="576" y="55"/>
                  <a:pt x="554" y="14"/>
                  <a:pt x="552" y="11"/>
                </a:cubicBezTo>
                <a:cubicBezTo>
                  <a:pt x="546" y="6"/>
                  <a:pt x="535" y="0"/>
                  <a:pt x="542" y="16"/>
                </a:cubicBezTo>
                <a:cubicBezTo>
                  <a:pt x="543" y="23"/>
                  <a:pt x="565" y="61"/>
                  <a:pt x="593" y="93"/>
                </a:cubicBezTo>
                <a:cubicBezTo>
                  <a:pt x="590" y="93"/>
                  <a:pt x="587" y="93"/>
                  <a:pt x="584" y="93"/>
                </a:cubicBezTo>
                <a:cubicBezTo>
                  <a:pt x="555" y="84"/>
                  <a:pt x="442" y="54"/>
                  <a:pt x="324" y="49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n w="0">
                <a:solidFill>
                  <a:srgbClr val="B01513"/>
                </a:solidFill>
              </a:ln>
              <a:solidFill>
                <a:srgbClr val="B0151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Freeform 45">
            <a:extLst>
              <a:ext uri="{FF2B5EF4-FFF2-40B4-BE49-F238E27FC236}">
                <a16:creationId xmlns:a16="http://schemas.microsoft.com/office/drawing/2014/main" id="{9E77B3AD-3BA3-D46A-2062-69D7F108B966}"/>
              </a:ext>
            </a:extLst>
          </p:cNvPr>
          <p:cNvSpPr>
            <a:spLocks/>
          </p:cNvSpPr>
          <p:nvPr/>
        </p:nvSpPr>
        <p:spPr bwMode="auto">
          <a:xfrm rot="9363302" flipH="1">
            <a:off x="3088475" y="5774145"/>
            <a:ext cx="745565" cy="367410"/>
          </a:xfrm>
          <a:custGeom>
            <a:avLst/>
            <a:gdLst/>
            <a:ahLst/>
            <a:cxnLst>
              <a:cxn ang="0">
                <a:pos x="324" y="49"/>
              </a:cxn>
              <a:cxn ang="0">
                <a:pos x="133" y="56"/>
              </a:cxn>
              <a:cxn ang="0">
                <a:pos x="39" y="80"/>
              </a:cxn>
              <a:cxn ang="0">
                <a:pos x="43" y="91"/>
              </a:cxn>
              <a:cxn ang="0">
                <a:pos x="328" y="61"/>
              </a:cxn>
              <a:cxn ang="0">
                <a:pos x="568" y="95"/>
              </a:cxn>
              <a:cxn ang="0">
                <a:pos x="547" y="100"/>
              </a:cxn>
              <a:cxn ang="0">
                <a:pos x="518" y="112"/>
              </a:cxn>
              <a:cxn ang="0">
                <a:pos x="520" y="117"/>
              </a:cxn>
              <a:cxn ang="0">
                <a:pos x="548" y="108"/>
              </a:cxn>
              <a:cxn ang="0">
                <a:pos x="577" y="104"/>
              </a:cxn>
              <a:cxn ang="0">
                <a:pos x="594" y="103"/>
              </a:cxn>
              <a:cxn ang="0">
                <a:pos x="601" y="104"/>
              </a:cxn>
              <a:cxn ang="0">
                <a:pos x="601" y="104"/>
              </a:cxn>
              <a:cxn ang="0">
                <a:pos x="602" y="104"/>
              </a:cxn>
              <a:cxn ang="0">
                <a:pos x="604" y="104"/>
              </a:cxn>
              <a:cxn ang="0">
                <a:pos x="605" y="104"/>
              </a:cxn>
              <a:cxn ang="0">
                <a:pos x="606" y="105"/>
              </a:cxn>
              <a:cxn ang="0">
                <a:pos x="606" y="103"/>
              </a:cxn>
              <a:cxn ang="0">
                <a:pos x="607" y="102"/>
              </a:cxn>
              <a:cxn ang="0">
                <a:pos x="610" y="96"/>
              </a:cxn>
              <a:cxn ang="0">
                <a:pos x="610" y="96"/>
              </a:cxn>
              <a:cxn ang="0">
                <a:pos x="610" y="96"/>
              </a:cxn>
              <a:cxn ang="0">
                <a:pos x="610" y="96"/>
              </a:cxn>
              <a:cxn ang="0">
                <a:pos x="607" y="92"/>
              </a:cxn>
              <a:cxn ang="0">
                <a:pos x="552" y="11"/>
              </a:cxn>
              <a:cxn ang="0">
                <a:pos x="542" y="16"/>
              </a:cxn>
              <a:cxn ang="0">
                <a:pos x="593" y="93"/>
              </a:cxn>
              <a:cxn ang="0">
                <a:pos x="584" y="93"/>
              </a:cxn>
              <a:cxn ang="0">
                <a:pos x="324" y="49"/>
              </a:cxn>
            </a:cxnLst>
            <a:rect l="0" t="0" r="r" b="b"/>
            <a:pathLst>
              <a:path w="613" h="121">
                <a:moveTo>
                  <a:pt x="324" y="49"/>
                </a:moveTo>
                <a:cubicBezTo>
                  <a:pt x="256" y="46"/>
                  <a:pt x="186" y="48"/>
                  <a:pt x="133" y="56"/>
                </a:cubicBezTo>
                <a:cubicBezTo>
                  <a:pt x="80" y="64"/>
                  <a:pt x="44" y="78"/>
                  <a:pt x="39" y="80"/>
                </a:cubicBezTo>
                <a:cubicBezTo>
                  <a:pt x="21" y="91"/>
                  <a:pt x="0" y="108"/>
                  <a:pt x="43" y="91"/>
                </a:cubicBezTo>
                <a:cubicBezTo>
                  <a:pt x="64" y="79"/>
                  <a:pt x="197" y="52"/>
                  <a:pt x="328" y="61"/>
                </a:cubicBezTo>
                <a:cubicBezTo>
                  <a:pt x="429" y="64"/>
                  <a:pt x="525" y="84"/>
                  <a:pt x="568" y="95"/>
                </a:cubicBezTo>
                <a:cubicBezTo>
                  <a:pt x="560" y="96"/>
                  <a:pt x="553" y="98"/>
                  <a:pt x="547" y="100"/>
                </a:cubicBezTo>
                <a:cubicBezTo>
                  <a:pt x="530" y="105"/>
                  <a:pt x="519" y="111"/>
                  <a:pt x="518" y="112"/>
                </a:cubicBezTo>
                <a:cubicBezTo>
                  <a:pt x="514" y="117"/>
                  <a:pt x="511" y="121"/>
                  <a:pt x="520" y="117"/>
                </a:cubicBezTo>
                <a:cubicBezTo>
                  <a:pt x="520" y="117"/>
                  <a:pt x="531" y="112"/>
                  <a:pt x="548" y="108"/>
                </a:cubicBezTo>
                <a:cubicBezTo>
                  <a:pt x="556" y="106"/>
                  <a:pt x="566" y="105"/>
                  <a:pt x="577" y="104"/>
                </a:cubicBezTo>
                <a:cubicBezTo>
                  <a:pt x="583" y="104"/>
                  <a:pt x="588" y="103"/>
                  <a:pt x="594" y="103"/>
                </a:cubicBezTo>
                <a:cubicBezTo>
                  <a:pt x="596" y="103"/>
                  <a:pt x="599" y="104"/>
                  <a:pt x="601" y="104"/>
                </a:cubicBezTo>
                <a:cubicBezTo>
                  <a:pt x="600" y="106"/>
                  <a:pt x="600" y="105"/>
                  <a:pt x="601" y="104"/>
                </a:cubicBezTo>
                <a:cubicBezTo>
                  <a:pt x="601" y="104"/>
                  <a:pt x="602" y="104"/>
                  <a:pt x="602" y="104"/>
                </a:cubicBezTo>
                <a:cubicBezTo>
                  <a:pt x="604" y="104"/>
                  <a:pt x="604" y="104"/>
                  <a:pt x="604" y="104"/>
                </a:cubicBezTo>
                <a:cubicBezTo>
                  <a:pt x="605" y="104"/>
                  <a:pt x="605" y="104"/>
                  <a:pt x="605" y="104"/>
                </a:cubicBezTo>
                <a:cubicBezTo>
                  <a:pt x="606" y="105"/>
                  <a:pt x="606" y="105"/>
                  <a:pt x="606" y="105"/>
                </a:cubicBezTo>
                <a:cubicBezTo>
                  <a:pt x="605" y="105"/>
                  <a:pt x="606" y="104"/>
                  <a:pt x="606" y="103"/>
                </a:cubicBezTo>
                <a:cubicBezTo>
                  <a:pt x="607" y="103"/>
                  <a:pt x="607" y="103"/>
                  <a:pt x="607" y="102"/>
                </a:cubicBezTo>
                <a:cubicBezTo>
                  <a:pt x="609" y="98"/>
                  <a:pt x="613" y="91"/>
                  <a:pt x="610" y="96"/>
                </a:cubicBezTo>
                <a:cubicBezTo>
                  <a:pt x="610" y="96"/>
                  <a:pt x="610" y="96"/>
                  <a:pt x="610" y="96"/>
                </a:cubicBezTo>
                <a:cubicBezTo>
                  <a:pt x="610" y="96"/>
                  <a:pt x="610" y="96"/>
                  <a:pt x="610" y="96"/>
                </a:cubicBezTo>
                <a:cubicBezTo>
                  <a:pt x="610" y="96"/>
                  <a:pt x="610" y="96"/>
                  <a:pt x="610" y="96"/>
                </a:cubicBezTo>
                <a:cubicBezTo>
                  <a:pt x="607" y="92"/>
                  <a:pt x="607" y="92"/>
                  <a:pt x="607" y="92"/>
                </a:cubicBezTo>
                <a:cubicBezTo>
                  <a:pt x="576" y="55"/>
                  <a:pt x="554" y="14"/>
                  <a:pt x="552" y="11"/>
                </a:cubicBezTo>
                <a:cubicBezTo>
                  <a:pt x="546" y="6"/>
                  <a:pt x="535" y="0"/>
                  <a:pt x="542" y="16"/>
                </a:cubicBezTo>
                <a:cubicBezTo>
                  <a:pt x="543" y="23"/>
                  <a:pt x="565" y="61"/>
                  <a:pt x="593" y="93"/>
                </a:cubicBezTo>
                <a:cubicBezTo>
                  <a:pt x="590" y="93"/>
                  <a:pt x="587" y="93"/>
                  <a:pt x="584" y="93"/>
                </a:cubicBezTo>
                <a:cubicBezTo>
                  <a:pt x="555" y="84"/>
                  <a:pt x="442" y="54"/>
                  <a:pt x="324" y="49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n w="0">
                <a:solidFill>
                  <a:srgbClr val="B01513"/>
                </a:solidFill>
              </a:ln>
              <a:solidFill>
                <a:srgbClr val="B0151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8488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 descr="Obraz zawierający zrzut ekranu, ściana, design, w pomieszczeniu&#10;&#10;Opis wygenerowany automatycznie">
            <a:extLst>
              <a:ext uri="{FF2B5EF4-FFF2-40B4-BE49-F238E27FC236}">
                <a16:creationId xmlns:a16="http://schemas.microsoft.com/office/drawing/2014/main" id="{435E10A4-5F1C-B6E5-7CCA-41DC9A3F3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r="3271"/>
          <a:stretch/>
        </p:blipFill>
        <p:spPr>
          <a:xfrm>
            <a:off x="0" y="1378915"/>
            <a:ext cx="9143999" cy="5479085"/>
          </a:xfrm>
          <a:prstGeom prst="rect">
            <a:avLst/>
          </a:prstGeom>
        </p:spPr>
      </p:pic>
      <p:pic>
        <p:nvPicPr>
          <p:cNvPr id="15" name="Obraz 14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E277BE5F-51B5-C6E7-AC05-FBC2B1B7F4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43126"/>
            <a:ext cx="3065628" cy="23274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C560AA3-594D-B89B-0042-5415DC7D4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Promocja szkoleń</a:t>
            </a:r>
            <a:br>
              <a:rPr lang="pl-PL" dirty="0"/>
            </a:b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4BF59C1-970B-4AD4-E8B0-972DEC428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pic>
        <p:nvPicPr>
          <p:cNvPr id="11" name="Obraz 10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1F8F3D0C-7185-C78E-0DD6-77EEA5DC6E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Obraz 25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5351B24A-17E2-1393-BDCB-C6F56E73B4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26" y="2146848"/>
            <a:ext cx="3065628" cy="2327499"/>
          </a:xfrm>
          <a:prstGeom prst="rect">
            <a:avLst/>
          </a:prstGeom>
        </p:spPr>
      </p:pic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7CA0FAC4-90C8-1E9F-1411-3F03FD773041}"/>
              </a:ext>
            </a:extLst>
          </p:cNvPr>
          <p:cNvSpPr txBox="1">
            <a:spLocks/>
          </p:cNvSpPr>
          <p:nvPr/>
        </p:nvSpPr>
        <p:spPr>
          <a:xfrm>
            <a:off x="6131257" y="2519909"/>
            <a:ext cx="2817666" cy="2506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57373" indent="-28575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pl-PL" sz="1400" dirty="0">
                <a:solidFill>
                  <a:schemeClr val="bg1"/>
                </a:solidFill>
                <a:highlight>
                  <a:srgbClr val="B01513"/>
                </a:highlight>
              </a:rPr>
              <a:t>Strona AOTMiT/aktualności</a:t>
            </a:r>
            <a:br>
              <a:rPr lang="pl-PL" sz="1400" dirty="0">
                <a:solidFill>
                  <a:schemeClr val="bg1"/>
                </a:solidFill>
              </a:rPr>
            </a:br>
            <a:r>
              <a:rPr lang="pl-PL" sz="1400" u="sng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https://www.aotm.gov.pl</a:t>
            </a:r>
            <a:br>
              <a:rPr lang="pl-PL" sz="1400" dirty="0">
                <a:solidFill>
                  <a:schemeClr val="bg1"/>
                </a:solidFill>
              </a:rPr>
            </a:br>
            <a:endParaRPr lang="pl-PL" sz="1400" dirty="0">
              <a:solidFill>
                <a:schemeClr val="bg1"/>
              </a:solidFill>
            </a:endParaRPr>
          </a:p>
          <a:p>
            <a:r>
              <a:rPr lang="pl-PL" sz="1400" dirty="0">
                <a:solidFill>
                  <a:schemeClr val="bg1"/>
                </a:solidFill>
                <a:highlight>
                  <a:srgbClr val="B01513"/>
                </a:highlight>
              </a:rPr>
              <a:t>Strona projektowa POWER </a:t>
            </a:r>
            <a:r>
              <a:rPr lang="pl-PL" sz="1400" dirty="0">
                <a:solidFill>
                  <a:schemeClr val="bg1"/>
                </a:solidFill>
              </a:rPr>
              <a:t>dotycząca zakończonego </a:t>
            </a:r>
            <a:br>
              <a:rPr lang="pl-PL" sz="1400" dirty="0">
                <a:solidFill>
                  <a:schemeClr val="bg1"/>
                </a:solidFill>
              </a:rPr>
            </a:br>
            <a:r>
              <a:rPr lang="pl-PL" sz="1400" dirty="0">
                <a:solidFill>
                  <a:schemeClr val="bg1"/>
                </a:solidFill>
              </a:rPr>
              <a:t>I cyklu szkoleń </a:t>
            </a:r>
            <a:r>
              <a:rPr lang="pl-PL" sz="1400" u="sng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https://power.aotm.gov.pl</a:t>
            </a:r>
            <a:endParaRPr lang="pl-PL" sz="1400" u="sng" dirty="0">
              <a:solidFill>
                <a:schemeClr val="bg1"/>
              </a:solidFill>
            </a:endParaRP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B84291AB-F28C-13FB-FAF2-99C29DF99B94}"/>
              </a:ext>
            </a:extLst>
          </p:cNvPr>
          <p:cNvSpPr txBox="1">
            <a:spLocks/>
          </p:cNvSpPr>
          <p:nvPr/>
        </p:nvSpPr>
        <p:spPr>
          <a:xfrm>
            <a:off x="217560" y="2518763"/>
            <a:ext cx="2858915" cy="1951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57373" indent="-28575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pl-PL" sz="1400" dirty="0">
                <a:solidFill>
                  <a:schemeClr val="bg1"/>
                </a:solidFill>
              </a:rPr>
              <a:t>Comiesięczny </a:t>
            </a:r>
            <a:r>
              <a:rPr lang="pl-PL" sz="1400" dirty="0">
                <a:solidFill>
                  <a:schemeClr val="bg1"/>
                </a:solidFill>
                <a:highlight>
                  <a:srgbClr val="B01513"/>
                </a:highlight>
              </a:rPr>
              <a:t>mailing</a:t>
            </a:r>
            <a:r>
              <a:rPr lang="pl-PL" sz="1400" dirty="0">
                <a:solidFill>
                  <a:schemeClr val="bg1"/>
                </a:solidFill>
              </a:rPr>
              <a:t> </a:t>
            </a:r>
            <a:br>
              <a:rPr lang="pl-PL" sz="1400" dirty="0">
                <a:solidFill>
                  <a:schemeClr val="bg1"/>
                </a:solidFill>
              </a:rPr>
            </a:br>
            <a:r>
              <a:rPr lang="pl-PL" sz="1400" dirty="0">
                <a:solidFill>
                  <a:schemeClr val="bg1"/>
                </a:solidFill>
                <a:highlight>
                  <a:srgbClr val="B01513"/>
                </a:highlight>
              </a:rPr>
              <a:t>do sekretariatów JST</a:t>
            </a:r>
            <a:br>
              <a:rPr lang="pl-PL" sz="1400" dirty="0">
                <a:solidFill>
                  <a:schemeClr val="bg1"/>
                </a:solidFill>
                <a:highlight>
                  <a:srgbClr val="B01513"/>
                </a:highlight>
              </a:rPr>
            </a:br>
            <a:br>
              <a:rPr lang="pl-PL" sz="1400" dirty="0">
                <a:solidFill>
                  <a:schemeClr val="bg1"/>
                </a:solidFill>
                <a:highlight>
                  <a:srgbClr val="B01513"/>
                </a:highlight>
              </a:rPr>
            </a:br>
            <a:endParaRPr lang="pl-PL" sz="1400" dirty="0">
              <a:solidFill>
                <a:schemeClr val="bg1"/>
              </a:solidFill>
              <a:highlight>
                <a:srgbClr val="B01513"/>
              </a:highlight>
            </a:endParaRPr>
          </a:p>
          <a:p>
            <a:r>
              <a:rPr lang="pl-PL" sz="1400" dirty="0">
                <a:solidFill>
                  <a:schemeClr val="bg1"/>
                </a:solidFill>
                <a:highlight>
                  <a:srgbClr val="B01513"/>
                </a:highlight>
              </a:rPr>
              <a:t>Twitter AOTMiT </a:t>
            </a:r>
            <a:br>
              <a:rPr lang="pl-PL" sz="1400" dirty="0">
                <a:solidFill>
                  <a:schemeClr val="bg1"/>
                </a:solidFill>
              </a:rPr>
            </a:br>
            <a:r>
              <a:rPr lang="pl-PL" sz="1400" u="sng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https://twitter.com/aotmit</a:t>
            </a:r>
            <a:endParaRPr lang="pl-PL" sz="1400" u="sng" dirty="0">
              <a:solidFill>
                <a:schemeClr val="bg1"/>
              </a:solidFill>
            </a:endParaRPr>
          </a:p>
        </p:txBody>
      </p:sp>
      <p:pic>
        <p:nvPicPr>
          <p:cNvPr id="28" name="Obraz 27" descr="Obraz zawierający symbol, logo, Czcionka, Grafika&#10;&#10;Opis wygenerowany automatycznie">
            <a:extLst>
              <a:ext uri="{FF2B5EF4-FFF2-40B4-BE49-F238E27FC236}">
                <a16:creationId xmlns:a16="http://schemas.microsoft.com/office/drawing/2014/main" id="{253C9F42-9092-9BEC-E215-CF78A4B5CB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23" y="1888909"/>
            <a:ext cx="675819" cy="452702"/>
          </a:xfrm>
          <a:prstGeom prst="rect">
            <a:avLst/>
          </a:prstGeom>
        </p:spPr>
      </p:pic>
      <p:pic>
        <p:nvPicPr>
          <p:cNvPr id="32" name="Obraz 31" descr="Obraz zawierający symbol, krąg, Czcionka, logo&#10;&#10;Opis wygenerowany automatycznie">
            <a:extLst>
              <a:ext uri="{FF2B5EF4-FFF2-40B4-BE49-F238E27FC236}">
                <a16:creationId xmlns:a16="http://schemas.microsoft.com/office/drawing/2014/main" id="{59BA29DF-3266-DA9C-DF3B-90E573AD6B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260" y="2998047"/>
            <a:ext cx="558550" cy="617656"/>
          </a:xfrm>
          <a:prstGeom prst="rect">
            <a:avLst/>
          </a:prstGeom>
        </p:spPr>
      </p:pic>
      <p:pic>
        <p:nvPicPr>
          <p:cNvPr id="30" name="Obraz 29" descr="Obraz zawierający Czcionka, zrzut ekranu, symbol, Grafika&#10;&#10;Opis wygenerowany automatycznie">
            <a:extLst>
              <a:ext uri="{FF2B5EF4-FFF2-40B4-BE49-F238E27FC236}">
                <a16:creationId xmlns:a16="http://schemas.microsoft.com/office/drawing/2014/main" id="{9AAB8109-394E-2230-C801-6162E4C137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218" y="1888909"/>
            <a:ext cx="608037" cy="544033"/>
          </a:xfrm>
          <a:prstGeom prst="rect">
            <a:avLst/>
          </a:prstGeom>
        </p:spPr>
      </p:pic>
      <p:pic>
        <p:nvPicPr>
          <p:cNvPr id="10" name="Obraz 9" descr="Obraz zawierający pismo odręczne, Czcionka, kaligrafia, Grafika&#10;&#10;Opis wygenerowany automatycznie">
            <a:extLst>
              <a:ext uri="{FF2B5EF4-FFF2-40B4-BE49-F238E27FC236}">
                <a16:creationId xmlns:a16="http://schemas.microsoft.com/office/drawing/2014/main" id="{DFB9F54F-60A1-86FB-4C1E-6D052BCDF9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97" y="1182346"/>
            <a:ext cx="1614489" cy="293273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9F7BF77F-B164-3EF3-9C9C-68C3D95DF16A}"/>
              </a:ext>
            </a:extLst>
          </p:cNvPr>
          <p:cNvSpPr txBox="1">
            <a:spLocks/>
          </p:cNvSpPr>
          <p:nvPr/>
        </p:nvSpPr>
        <p:spPr>
          <a:xfrm>
            <a:off x="7231379" y="254236"/>
            <a:ext cx="1695330" cy="66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1600" cap="none" dirty="0">
                <a:solidFill>
                  <a:srgbClr val="19718D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Szkolenia AOTMiT</a:t>
            </a:r>
          </a:p>
        </p:txBody>
      </p:sp>
    </p:spTree>
    <p:extLst>
      <p:ext uri="{BB962C8B-B14F-4D97-AF65-F5344CB8AC3E}">
        <p14:creationId xmlns:p14="http://schemas.microsoft.com/office/powerpoint/2010/main" val="3421594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491731AB-0E11-8A78-5B42-2FFA427819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26" y="3766651"/>
            <a:ext cx="3065628" cy="23274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9DA610B-30C4-41F5-FFB7-2D6AF8EA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Korzyści dla uczestników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176457-343C-5874-8664-67F7C93F0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pic>
        <p:nvPicPr>
          <p:cNvPr id="6" name="Obraz 5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D1D5C7A8-9BE9-CBAB-BE83-7AFC7BA17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14C4A477-40E1-D667-D03E-CC0490A333DC}"/>
              </a:ext>
            </a:extLst>
          </p:cNvPr>
          <p:cNvSpPr txBox="1">
            <a:spLocks/>
          </p:cNvSpPr>
          <p:nvPr/>
        </p:nvSpPr>
        <p:spPr>
          <a:xfrm>
            <a:off x="689378" y="2182535"/>
            <a:ext cx="4098519" cy="39766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57373" indent="-28575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pl-PL" sz="1400" b="1" dirty="0"/>
              <a:t>Uczestnik szkolenia:</a:t>
            </a:r>
          </a:p>
          <a:p>
            <a:r>
              <a:rPr lang="pl-PL" sz="1400" dirty="0"/>
              <a:t>Poznał podstawowe pojęcia w zakresie (PPZ)</a:t>
            </a:r>
          </a:p>
          <a:p>
            <a:r>
              <a:rPr lang="pl-PL" sz="1400" dirty="0"/>
              <a:t>Dowiedział się, jakie są podstawowe zadania JST z obszaru promocji i ochrony zdrowia</a:t>
            </a:r>
          </a:p>
          <a:p>
            <a:r>
              <a:rPr lang="pl-PL" sz="1400" dirty="0"/>
              <a:t>Został zaznajomiony z hierarchią dowodów naukowych oraz zasadami prawidłowego pozyskiwania danych naukowych zgodnie </a:t>
            </a:r>
            <a:br>
              <a:rPr lang="pl-PL" sz="1400" dirty="0"/>
            </a:br>
            <a:r>
              <a:rPr lang="pl-PL" sz="1400" dirty="0"/>
              <a:t>z HTA i EBM</a:t>
            </a:r>
          </a:p>
          <a:p>
            <a:r>
              <a:rPr lang="pl-PL" sz="1400" dirty="0"/>
              <a:t>Dowiedział się, jakie są składowe obligatoryjnego wzoru projektu PPZ </a:t>
            </a:r>
            <a:br>
              <a:rPr lang="pl-PL" sz="1400" dirty="0"/>
            </a:br>
            <a:r>
              <a:rPr lang="pl-PL" sz="1400" dirty="0"/>
              <a:t>oraz raportu końcowego</a:t>
            </a:r>
          </a:p>
          <a:p>
            <a:r>
              <a:rPr lang="pl-PL" sz="1400" dirty="0"/>
              <a:t>Uzyskał informacje na temat wydawanych przez Agencję rekomendacji w sprawie zalecanych technologii medycznych, działań przeprowadzanych w ramach PPZ oraz warunków ich realizacji </a:t>
            </a:r>
          </a:p>
        </p:txBody>
      </p:sp>
      <p:pic>
        <p:nvPicPr>
          <p:cNvPr id="14" name="Obraz 13" descr="Obraz zawierający sztuka, Grafika, design&#10;&#10;Opis wygenerowany automatycznie">
            <a:extLst>
              <a:ext uri="{FF2B5EF4-FFF2-40B4-BE49-F238E27FC236}">
                <a16:creationId xmlns:a16="http://schemas.microsoft.com/office/drawing/2014/main" id="{662F4630-0F99-83B0-978E-C17BFFFAD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344" y="2089830"/>
            <a:ext cx="3103691" cy="2883311"/>
          </a:xfrm>
          <a:prstGeom prst="rect">
            <a:avLst/>
          </a:prstGeom>
        </p:spPr>
      </p:pic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81B427BD-D57E-9597-B895-FB3500970D00}"/>
              </a:ext>
            </a:extLst>
          </p:cNvPr>
          <p:cNvCxnSpPr>
            <a:cxnSpLocks/>
          </p:cNvCxnSpPr>
          <p:nvPr/>
        </p:nvCxnSpPr>
        <p:spPr>
          <a:xfrm flipV="1">
            <a:off x="6800851" y="4998128"/>
            <a:ext cx="0" cy="1859872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ytuł 1">
            <a:extLst>
              <a:ext uri="{FF2B5EF4-FFF2-40B4-BE49-F238E27FC236}">
                <a16:creationId xmlns:a16="http://schemas.microsoft.com/office/drawing/2014/main" id="{8A8B88D5-5D68-233E-F0D5-C2D1E8BC5FD5}"/>
              </a:ext>
            </a:extLst>
          </p:cNvPr>
          <p:cNvSpPr txBox="1">
            <a:spLocks/>
          </p:cNvSpPr>
          <p:nvPr/>
        </p:nvSpPr>
        <p:spPr>
          <a:xfrm>
            <a:off x="5921248" y="5351349"/>
            <a:ext cx="1759205" cy="6176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000" dirty="0">
                <a:solidFill>
                  <a:schemeClr val="bg1"/>
                </a:solidFill>
                <a:highlight>
                  <a:srgbClr val="B01513"/>
                </a:highlight>
              </a:rPr>
              <a:t>Wiedza</a:t>
            </a:r>
          </a:p>
        </p:txBody>
      </p:sp>
      <p:pic>
        <p:nvPicPr>
          <p:cNvPr id="31" name="Obraz 30" descr="Obraz zawierający pismo odręczne, Czcionka, kaligrafia, Grafika&#10;&#10;Opis wygenerowany automatycznie">
            <a:extLst>
              <a:ext uri="{FF2B5EF4-FFF2-40B4-BE49-F238E27FC236}">
                <a16:creationId xmlns:a16="http://schemas.microsoft.com/office/drawing/2014/main" id="{C8B33FAB-BD66-DCB6-4973-366719EEF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97" y="1182346"/>
            <a:ext cx="1614489" cy="293273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F77EF394-A172-C0D1-7378-44C582DFAF66}"/>
              </a:ext>
            </a:extLst>
          </p:cNvPr>
          <p:cNvSpPr txBox="1">
            <a:spLocks/>
          </p:cNvSpPr>
          <p:nvPr/>
        </p:nvSpPr>
        <p:spPr>
          <a:xfrm>
            <a:off x="7231379" y="254236"/>
            <a:ext cx="1695330" cy="66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1600" cap="none" dirty="0">
                <a:solidFill>
                  <a:srgbClr val="19718D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Szkolenia AOTMiT</a:t>
            </a:r>
          </a:p>
        </p:txBody>
      </p:sp>
    </p:spTree>
    <p:extLst>
      <p:ext uri="{BB962C8B-B14F-4D97-AF65-F5344CB8AC3E}">
        <p14:creationId xmlns:p14="http://schemas.microsoft.com/office/powerpoint/2010/main" val="3475548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Obraz 48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11268EB6-2721-8E86-785A-A54D965D99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2" y="3766651"/>
            <a:ext cx="3899170" cy="23274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9DA610B-30C4-41F5-FFB7-2D6AF8EA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Korzyści dla uczestników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176457-343C-5874-8664-67F7C93F0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pic>
        <p:nvPicPr>
          <p:cNvPr id="6" name="Obraz 5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D1D5C7A8-9BE9-CBAB-BE83-7AFC7BA17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14C4A477-40E1-D667-D03E-CC0490A333DC}"/>
              </a:ext>
            </a:extLst>
          </p:cNvPr>
          <p:cNvSpPr txBox="1">
            <a:spLocks/>
          </p:cNvSpPr>
          <p:nvPr/>
        </p:nvSpPr>
        <p:spPr>
          <a:xfrm>
            <a:off x="4347355" y="2182535"/>
            <a:ext cx="4059882" cy="39766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57373" indent="-28575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pl-PL" sz="1400" b="1" dirty="0"/>
              <a:t>Uczestnik szkolenia:</a:t>
            </a:r>
          </a:p>
          <a:p>
            <a:r>
              <a:rPr lang="pl-PL" sz="1400" dirty="0"/>
              <a:t>Poznał procedurę opiniowania PPZ </a:t>
            </a:r>
            <a:br>
              <a:rPr lang="pl-PL" sz="1400" dirty="0"/>
            </a:br>
            <a:r>
              <a:rPr lang="pl-PL" sz="1400" dirty="0"/>
              <a:t>i okoliczności zwolnienia z obowiązku opiniowania projektu PPZ </a:t>
            </a:r>
          </a:p>
          <a:p>
            <a:r>
              <a:rPr lang="pl-PL" sz="1400" dirty="0"/>
              <a:t>Zyskał wiedzę na temat źródeł informacji </a:t>
            </a:r>
            <a:br>
              <a:rPr lang="pl-PL" sz="1400" dirty="0"/>
            </a:br>
            <a:r>
              <a:rPr lang="pl-PL" sz="1400" dirty="0"/>
              <a:t>w zakresie prognozowania potrzeb zdrowotnych populacji oraz metod pomiaru i oceny stanu zdrowia ludności </a:t>
            </a:r>
          </a:p>
          <a:p>
            <a:r>
              <a:rPr lang="pl-PL" sz="1400" dirty="0"/>
              <a:t>Uzyskał informacje na temat obowiązujących regulacji prawnych niezbędnych w procesie tworzenia i oceny projektu PPZ, jak również raportu końcowego z realizacji PPZ </a:t>
            </a:r>
          </a:p>
          <a:p>
            <a:r>
              <a:rPr lang="pl-PL" sz="1400" dirty="0"/>
              <a:t>Został zaznajomiony z wiedzę na temat możliwości finansowania PPZ, w tym warunków ubiegania się o dofinansowanie ze środków NFZ</a:t>
            </a:r>
          </a:p>
          <a:p>
            <a:r>
              <a:rPr lang="pl-PL" sz="1400" dirty="0"/>
              <a:t>Poznał zastosowanie aneksów do raportów szczegółowych oraz główne zasady oceny PPZ bez wykorzystania ww. aneksów</a:t>
            </a:r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58F53AE2-5514-1E3E-69FF-FF83A62CEF17}"/>
              </a:ext>
            </a:extLst>
          </p:cNvPr>
          <p:cNvCxnSpPr>
            <a:cxnSpLocks/>
          </p:cNvCxnSpPr>
          <p:nvPr/>
        </p:nvCxnSpPr>
        <p:spPr>
          <a:xfrm flipV="1">
            <a:off x="2431962" y="4998128"/>
            <a:ext cx="0" cy="1859872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ytuł 1">
            <a:extLst>
              <a:ext uri="{FF2B5EF4-FFF2-40B4-BE49-F238E27FC236}">
                <a16:creationId xmlns:a16="http://schemas.microsoft.com/office/drawing/2014/main" id="{8A8B88D5-5D68-233E-F0D5-C2D1E8BC5FD5}"/>
              </a:ext>
            </a:extLst>
          </p:cNvPr>
          <p:cNvSpPr txBox="1">
            <a:spLocks/>
          </p:cNvSpPr>
          <p:nvPr/>
        </p:nvSpPr>
        <p:spPr>
          <a:xfrm>
            <a:off x="1474266" y="5351349"/>
            <a:ext cx="1915392" cy="6176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000" dirty="0">
                <a:solidFill>
                  <a:schemeClr val="bg1"/>
                </a:solidFill>
                <a:highlight>
                  <a:srgbClr val="B01513"/>
                </a:highlight>
              </a:rPr>
              <a:t>Umiejętności</a:t>
            </a:r>
          </a:p>
        </p:txBody>
      </p:sp>
      <p:grpSp>
        <p:nvGrpSpPr>
          <p:cNvPr id="44" name="Grupa 43">
            <a:extLst>
              <a:ext uri="{FF2B5EF4-FFF2-40B4-BE49-F238E27FC236}">
                <a16:creationId xmlns:a16="http://schemas.microsoft.com/office/drawing/2014/main" id="{85817A92-432C-648C-C5C2-50F1231367B4}"/>
              </a:ext>
            </a:extLst>
          </p:cNvPr>
          <p:cNvGrpSpPr/>
          <p:nvPr/>
        </p:nvGrpSpPr>
        <p:grpSpPr>
          <a:xfrm>
            <a:off x="962102" y="1883015"/>
            <a:ext cx="2932876" cy="3061310"/>
            <a:chOff x="5351856" y="1883015"/>
            <a:chExt cx="2932876" cy="3061310"/>
          </a:xfrm>
        </p:grpSpPr>
        <p:pic>
          <p:nvPicPr>
            <p:cNvPr id="11" name="Obraz 10" descr="Obraz zawierający symbol, Grafika, logo, sztuka&#10;&#10;Opis wygenerowany automatycznie">
              <a:extLst>
                <a:ext uri="{FF2B5EF4-FFF2-40B4-BE49-F238E27FC236}">
                  <a16:creationId xmlns:a16="http://schemas.microsoft.com/office/drawing/2014/main" id="{7D6F475E-DD73-48A4-5AB6-2FA2CE2D2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1017" y="2566992"/>
              <a:ext cx="1601398" cy="2377333"/>
            </a:xfrm>
            <a:prstGeom prst="rect">
              <a:avLst/>
            </a:prstGeom>
          </p:spPr>
        </p:pic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E8B267C2-D50E-C7F4-2B1B-28E0C15B51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21716" y="1883015"/>
              <a:ext cx="0" cy="642257"/>
            </a:xfrm>
            <a:prstGeom prst="line">
              <a:avLst/>
            </a:prstGeom>
            <a:ln w="1905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1A92E19C-33F8-32DF-A413-F3A6914DEE12}"/>
                </a:ext>
              </a:extLst>
            </p:cNvPr>
            <p:cNvCxnSpPr>
              <a:cxnSpLocks/>
            </p:cNvCxnSpPr>
            <p:nvPr/>
          </p:nvCxnSpPr>
          <p:spPr>
            <a:xfrm>
              <a:off x="7677318" y="3429000"/>
              <a:ext cx="607414" cy="0"/>
            </a:xfrm>
            <a:prstGeom prst="line">
              <a:avLst/>
            </a:prstGeom>
            <a:ln w="1905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Łącznik prosty 21">
              <a:extLst>
                <a:ext uri="{FF2B5EF4-FFF2-40B4-BE49-F238E27FC236}">
                  <a16:creationId xmlns:a16="http://schemas.microsoft.com/office/drawing/2014/main" id="{4A1CD826-8E6E-098D-3BC2-530B36692835}"/>
                </a:ext>
              </a:extLst>
            </p:cNvPr>
            <p:cNvCxnSpPr>
              <a:cxnSpLocks/>
            </p:cNvCxnSpPr>
            <p:nvPr/>
          </p:nvCxnSpPr>
          <p:spPr>
            <a:xfrm>
              <a:off x="5351856" y="3432699"/>
              <a:ext cx="607414" cy="0"/>
            </a:xfrm>
            <a:prstGeom prst="line">
              <a:avLst/>
            </a:prstGeom>
            <a:ln w="1905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Łącznik prosty 22">
              <a:extLst>
                <a:ext uri="{FF2B5EF4-FFF2-40B4-BE49-F238E27FC236}">
                  <a16:creationId xmlns:a16="http://schemas.microsoft.com/office/drawing/2014/main" id="{4633B491-CD8F-AC37-1A34-4F74F90A0B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5479" y="2350946"/>
              <a:ext cx="437365" cy="452071"/>
            </a:xfrm>
            <a:prstGeom prst="line">
              <a:avLst/>
            </a:prstGeom>
            <a:ln w="1905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" name="Łącznik prosty 25">
              <a:extLst>
                <a:ext uri="{FF2B5EF4-FFF2-40B4-BE49-F238E27FC236}">
                  <a16:creationId xmlns:a16="http://schemas.microsoft.com/office/drawing/2014/main" id="{A4C8F4C5-856E-7E8D-0EA9-68375BA097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2415" y="2872005"/>
              <a:ext cx="582016" cy="213997"/>
            </a:xfrm>
            <a:prstGeom prst="line">
              <a:avLst/>
            </a:prstGeom>
            <a:ln w="1905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3FC729A1-1EE8-8648-0EA2-C42E35CFC6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0761" y="2021088"/>
              <a:ext cx="280429" cy="555893"/>
            </a:xfrm>
            <a:prstGeom prst="line">
              <a:avLst/>
            </a:prstGeom>
            <a:ln w="1905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" name="Łącznik prosty 30">
              <a:extLst>
                <a:ext uri="{FF2B5EF4-FFF2-40B4-BE49-F238E27FC236}">
                  <a16:creationId xmlns:a16="http://schemas.microsoft.com/office/drawing/2014/main" id="{634FD050-2C7B-1347-AF1B-FFDB875807A4}"/>
                </a:ext>
              </a:extLst>
            </p:cNvPr>
            <p:cNvCxnSpPr>
              <a:cxnSpLocks/>
            </p:cNvCxnSpPr>
            <p:nvPr/>
          </p:nvCxnSpPr>
          <p:spPr>
            <a:xfrm>
              <a:off x="5423041" y="2872962"/>
              <a:ext cx="582016" cy="213040"/>
            </a:xfrm>
            <a:prstGeom prst="line">
              <a:avLst/>
            </a:prstGeom>
            <a:ln w="1905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6" name="Łącznik prosty 35">
              <a:extLst>
                <a:ext uri="{FF2B5EF4-FFF2-40B4-BE49-F238E27FC236}">
                  <a16:creationId xmlns:a16="http://schemas.microsoft.com/office/drawing/2014/main" id="{6F2427D2-5B9B-2A00-9EA5-C1A34D6A5227}"/>
                </a:ext>
              </a:extLst>
            </p:cNvPr>
            <p:cNvCxnSpPr>
              <a:cxnSpLocks/>
            </p:cNvCxnSpPr>
            <p:nvPr/>
          </p:nvCxnSpPr>
          <p:spPr>
            <a:xfrm>
              <a:off x="5786374" y="2335761"/>
              <a:ext cx="437365" cy="467256"/>
            </a:xfrm>
            <a:prstGeom prst="line">
              <a:avLst/>
            </a:prstGeom>
            <a:ln w="1905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1" name="Łącznik prosty 40">
              <a:extLst>
                <a:ext uri="{FF2B5EF4-FFF2-40B4-BE49-F238E27FC236}">
                  <a16:creationId xmlns:a16="http://schemas.microsoft.com/office/drawing/2014/main" id="{5B1F473E-3DBE-FC26-C580-B9FADB56D5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7450" y="1989884"/>
              <a:ext cx="212748" cy="587315"/>
            </a:xfrm>
            <a:prstGeom prst="line">
              <a:avLst/>
            </a:prstGeom>
            <a:ln w="1905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51" name="Obraz 50" descr="Obraz zawierający pismo odręczne, Czcionka, kaligrafia, Grafika&#10;&#10;Opis wygenerowany automatycznie">
            <a:extLst>
              <a:ext uri="{FF2B5EF4-FFF2-40B4-BE49-F238E27FC236}">
                <a16:creationId xmlns:a16="http://schemas.microsoft.com/office/drawing/2014/main" id="{89A431DB-BF6E-2EC1-9FBE-E6CFAC5685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97" y="1182346"/>
            <a:ext cx="1614489" cy="293273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7C6C44A4-3272-C187-65B8-C9FEA0B1F333}"/>
              </a:ext>
            </a:extLst>
          </p:cNvPr>
          <p:cNvSpPr txBox="1">
            <a:spLocks/>
          </p:cNvSpPr>
          <p:nvPr/>
        </p:nvSpPr>
        <p:spPr>
          <a:xfrm>
            <a:off x="7231379" y="254236"/>
            <a:ext cx="1695330" cy="66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1600" cap="none" dirty="0">
                <a:solidFill>
                  <a:srgbClr val="19718D"/>
                </a:solidFill>
                <a:latin typeface="Montserrat" panose="00000500000000000000" pitchFamily="2" charset="-18"/>
                <a:ea typeface="Rollerscript Rough" panose="03070600040307000000" pitchFamily="66" charset="-18"/>
                <a:cs typeface="Forte Forward" panose="020F0502020204030204" pitchFamily="2" charset="-18"/>
              </a:rPr>
              <a:t>Szkolenia AOTMiT</a:t>
            </a:r>
          </a:p>
        </p:txBody>
      </p:sp>
    </p:spTree>
    <p:extLst>
      <p:ext uri="{BB962C8B-B14F-4D97-AF65-F5344CB8AC3E}">
        <p14:creationId xmlns:p14="http://schemas.microsoft.com/office/powerpoint/2010/main" val="1706692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ED0EDA56-D0BA-F3FC-6408-B0CA7F4E12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11781" r="7885" b="-1"/>
          <a:stretch/>
        </p:blipFill>
        <p:spPr>
          <a:xfrm flipV="1">
            <a:off x="30866" y="10"/>
            <a:ext cx="9143980" cy="6857990"/>
          </a:xfrm>
          <a:prstGeom prst="rect">
            <a:avLst/>
          </a:prstGeom>
        </p:spPr>
      </p:pic>
      <p:sp>
        <p:nvSpPr>
          <p:cNvPr id="5" name="Rectangle 18">
            <a:extLst>
              <a:ext uri="{FF2B5EF4-FFF2-40B4-BE49-F238E27FC236}">
                <a16:creationId xmlns:a16="http://schemas.microsoft.com/office/drawing/2014/main" id="{CADBA26E-7DA3-AF65-DD19-5E63A95A5B27}"/>
              </a:ext>
            </a:extLst>
          </p:cNvPr>
          <p:cNvSpPr/>
          <p:nvPr/>
        </p:nvSpPr>
        <p:spPr>
          <a:xfrm>
            <a:off x="6988276" y="0"/>
            <a:ext cx="1756726" cy="1805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D316DFFD-F984-889E-E303-48D98D6C7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2945" y="1118784"/>
            <a:ext cx="20451607" cy="2045161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BEE2ADDE-C605-15B0-C38D-C423BE1FB2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487" y="1343289"/>
            <a:ext cx="15686974" cy="1596150"/>
          </a:xfrm>
          <a:prstGeom prst="rect">
            <a:avLst/>
          </a:prstGeom>
        </p:spPr>
      </p:pic>
      <p:pic>
        <p:nvPicPr>
          <p:cNvPr id="22" name="Obraz 21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66F6CA56-364D-2D02-BBE6-CFA4E1D25E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537" y="1104901"/>
            <a:ext cx="2072926" cy="2072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251E50F-2EA3-D4EE-9DEC-588AD3A65CC1}"/>
              </a:ext>
            </a:extLst>
          </p:cNvPr>
          <p:cNvSpPr txBox="1"/>
          <p:nvPr/>
        </p:nvSpPr>
        <p:spPr>
          <a:xfrm>
            <a:off x="2142836" y="3680174"/>
            <a:ext cx="4858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latin typeface="+mj-lt"/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775222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7B68857B-3325-9B2F-9857-FA3975A6A1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63" y="2224179"/>
            <a:ext cx="8650475" cy="102455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2176457-343C-5874-8664-67F7C93F0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pic>
        <p:nvPicPr>
          <p:cNvPr id="6" name="Obraz 5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D1D5C7A8-9BE9-CBAB-BE83-7AFC7BA17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14C4A477-40E1-D667-D03E-CC0490A333DC}"/>
              </a:ext>
            </a:extLst>
          </p:cNvPr>
          <p:cNvSpPr txBox="1">
            <a:spLocks/>
          </p:cNvSpPr>
          <p:nvPr/>
        </p:nvSpPr>
        <p:spPr>
          <a:xfrm>
            <a:off x="246762" y="2224179"/>
            <a:ext cx="8650475" cy="1343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 2" panose="05020102010507070707" pitchFamily="18" charset="2"/>
              <a:buChar char="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57373" indent="-28575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 2" panose="05020102010507070707" pitchFamily="18" charset="2"/>
              <a:buChar char="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§"/>
            </a:pPr>
            <a:r>
              <a:rPr lang="pl-PL" sz="1400" dirty="0"/>
              <a:t>Rozporządzenie Ministra Zdrowia z dnia 22 grudnia 2017 r. w sprawie wzoru programu polityki zdrowotnej, wzoru raportu końcowego z realizacji programu polityki zdrowotnej oraz sposobu sporządzenia projektu programu polityki zdrowotnej i raportu końcowego z realizacji programu polityki zdrowotnej (Dz.U. 2017 poz. 2476)</a:t>
            </a:r>
            <a:endParaRPr lang="pl-PL" sz="3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Podtytuł 2">
            <a:extLst>
              <a:ext uri="{FF2B5EF4-FFF2-40B4-BE49-F238E27FC236}">
                <a16:creationId xmlns:a16="http://schemas.microsoft.com/office/drawing/2014/main" id="{BF311629-2F9F-871E-06A0-77784FF141E5}"/>
              </a:ext>
            </a:extLst>
          </p:cNvPr>
          <p:cNvSpPr txBox="1">
            <a:spLocks/>
          </p:cNvSpPr>
          <p:nvPr/>
        </p:nvSpPr>
        <p:spPr>
          <a:xfrm>
            <a:off x="7241472" y="256117"/>
            <a:ext cx="1695330" cy="66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1600" cap="none" dirty="0">
                <a:solidFill>
                  <a:srgbClr val="19718D"/>
                </a:solidFill>
                <a:ea typeface="Rollerscript Rough" panose="03070600040307000000" pitchFamily="66" charset="-18"/>
                <a:cs typeface="Forte Forward" panose="020F0502020204030204" pitchFamily="2" charset="-18"/>
              </a:rPr>
              <a:t>Opiniowanie PPZ</a:t>
            </a:r>
          </a:p>
        </p:txBody>
      </p:sp>
      <p:pic>
        <p:nvPicPr>
          <p:cNvPr id="51" name="Obraz 50" descr="Obraz zawierający pismo odręczne, Czcionka, kaligrafia, Grafika&#10;&#10;Opis wygenerowany automatycznie">
            <a:extLst>
              <a:ext uri="{FF2B5EF4-FFF2-40B4-BE49-F238E27FC236}">
                <a16:creationId xmlns:a16="http://schemas.microsoft.com/office/drawing/2014/main" id="{89A431DB-BF6E-2EC1-9FBE-E6CFAC568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97" y="1182346"/>
            <a:ext cx="1614489" cy="293273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1C8B3BA2-D520-D3DD-CCA7-22E62AB8D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269838"/>
            <a:ext cx="8153474" cy="1400530"/>
          </a:xfrm>
        </p:spPr>
        <p:txBody>
          <a:bodyPr/>
          <a:lstStyle/>
          <a:p>
            <a:r>
              <a:rPr lang="pl-PL" sz="3200" dirty="0"/>
              <a:t>Proces opiniowania PPZ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960583CC-8EF8-A940-C386-3189C116E394}"/>
              </a:ext>
            </a:extLst>
          </p:cNvPr>
          <p:cNvSpPr txBox="1"/>
          <p:nvPr/>
        </p:nvSpPr>
        <p:spPr>
          <a:xfrm>
            <a:off x="246762" y="1638493"/>
            <a:ext cx="7924800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r>
              <a:rPr lang="pl-PL" dirty="0"/>
              <a:t>Wzór PPZ określa: 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27DB7A80-281E-FF7B-D56E-6F684A4E1EA4}"/>
              </a:ext>
            </a:extLst>
          </p:cNvPr>
          <p:cNvSpPr txBox="1"/>
          <p:nvPr/>
        </p:nvSpPr>
        <p:spPr>
          <a:xfrm>
            <a:off x="246762" y="3466188"/>
            <a:ext cx="86504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/>
              <a:t>Rozpoczęcie wdrożenia, realizacji i finansowania PPZ może nastąpić wyłącznie po uzyskaniu </a:t>
            </a:r>
            <a:r>
              <a:rPr lang="pl-PL" dirty="0">
                <a:solidFill>
                  <a:srgbClr val="B01513"/>
                </a:solidFill>
              </a:rPr>
              <a:t>pozytywnej</a:t>
            </a:r>
            <a:r>
              <a:rPr lang="pl-PL" dirty="0"/>
              <a:t> lub </a:t>
            </a:r>
            <a:r>
              <a:rPr lang="pl-PL" dirty="0">
                <a:solidFill>
                  <a:srgbClr val="B01513"/>
                </a:solidFill>
              </a:rPr>
              <a:t>warunkowo pozytywnej</a:t>
            </a:r>
            <a:r>
              <a:rPr lang="pl-PL" dirty="0"/>
              <a:t> opinii </a:t>
            </a:r>
            <a:r>
              <a:rPr lang="pl-PL"/>
              <a:t>Prezesa AOTMiT.</a:t>
            </a:r>
            <a:endParaRPr lang="pl-PL" dirty="0"/>
          </a:p>
        </p:txBody>
      </p:sp>
      <p:sp>
        <p:nvSpPr>
          <p:cNvPr id="25" name="Freeform 152">
            <a:extLst>
              <a:ext uri="{FF2B5EF4-FFF2-40B4-BE49-F238E27FC236}">
                <a16:creationId xmlns:a16="http://schemas.microsoft.com/office/drawing/2014/main" id="{CE46853A-3748-317B-840B-EFEC98EE136D}"/>
              </a:ext>
            </a:extLst>
          </p:cNvPr>
          <p:cNvSpPr>
            <a:spLocks/>
          </p:cNvSpPr>
          <p:nvPr/>
        </p:nvSpPr>
        <p:spPr bwMode="auto">
          <a:xfrm>
            <a:off x="3186189" y="4024291"/>
            <a:ext cx="1589011" cy="85891"/>
          </a:xfrm>
          <a:custGeom>
            <a:avLst/>
            <a:gdLst/>
            <a:ahLst/>
            <a:cxnLst>
              <a:cxn ang="0">
                <a:pos x="572" y="34"/>
              </a:cxn>
              <a:cxn ang="0">
                <a:pos x="546" y="22"/>
              </a:cxn>
              <a:cxn ang="0">
                <a:pos x="479" y="3"/>
              </a:cxn>
              <a:cxn ang="0">
                <a:pos x="434" y="13"/>
              </a:cxn>
              <a:cxn ang="0">
                <a:pos x="391" y="32"/>
              </a:cxn>
              <a:cxn ang="0">
                <a:pos x="296" y="15"/>
              </a:cxn>
              <a:cxn ang="0">
                <a:pos x="192" y="18"/>
              </a:cxn>
              <a:cxn ang="0">
                <a:pos x="110" y="37"/>
              </a:cxn>
              <a:cxn ang="0">
                <a:pos x="52" y="14"/>
              </a:cxn>
              <a:cxn ang="0">
                <a:pos x="29" y="8"/>
              </a:cxn>
              <a:cxn ang="0">
                <a:pos x="28" y="14"/>
              </a:cxn>
              <a:cxn ang="0">
                <a:pos x="53" y="22"/>
              </a:cxn>
              <a:cxn ang="0">
                <a:pos x="111" y="45"/>
              </a:cxn>
              <a:cxn ang="0">
                <a:pos x="197" y="27"/>
              </a:cxn>
              <a:cxn ang="0">
                <a:pos x="287" y="23"/>
              </a:cxn>
              <a:cxn ang="0">
                <a:pos x="334" y="45"/>
              </a:cxn>
              <a:cxn ang="0">
                <a:pos x="386" y="46"/>
              </a:cxn>
              <a:cxn ang="0">
                <a:pos x="470" y="16"/>
              </a:cxn>
              <a:cxn ang="0">
                <a:pos x="570" y="45"/>
              </a:cxn>
              <a:cxn ang="0">
                <a:pos x="572" y="34"/>
              </a:cxn>
            </a:cxnLst>
            <a:rect l="0" t="0" r="r" b="b"/>
            <a:pathLst>
              <a:path w="621" h="50">
                <a:moveTo>
                  <a:pt x="572" y="34"/>
                </a:moveTo>
                <a:cubicBezTo>
                  <a:pt x="570" y="32"/>
                  <a:pt x="560" y="30"/>
                  <a:pt x="546" y="22"/>
                </a:cubicBezTo>
                <a:cubicBezTo>
                  <a:pt x="532" y="13"/>
                  <a:pt x="507" y="2"/>
                  <a:pt x="479" y="3"/>
                </a:cubicBezTo>
                <a:cubicBezTo>
                  <a:pt x="465" y="3"/>
                  <a:pt x="449" y="6"/>
                  <a:pt x="434" y="13"/>
                </a:cubicBezTo>
                <a:cubicBezTo>
                  <a:pt x="419" y="19"/>
                  <a:pt x="406" y="29"/>
                  <a:pt x="391" y="32"/>
                </a:cubicBezTo>
                <a:cubicBezTo>
                  <a:pt x="360" y="40"/>
                  <a:pt x="326" y="35"/>
                  <a:pt x="296" y="15"/>
                </a:cubicBezTo>
                <a:cubicBezTo>
                  <a:pt x="262" y="0"/>
                  <a:pt x="222" y="2"/>
                  <a:pt x="192" y="18"/>
                </a:cubicBezTo>
                <a:cubicBezTo>
                  <a:pt x="165" y="36"/>
                  <a:pt x="135" y="41"/>
                  <a:pt x="110" y="37"/>
                </a:cubicBezTo>
                <a:cubicBezTo>
                  <a:pt x="85" y="33"/>
                  <a:pt x="67" y="19"/>
                  <a:pt x="52" y="14"/>
                </a:cubicBezTo>
                <a:cubicBezTo>
                  <a:pt x="38" y="9"/>
                  <a:pt x="29" y="8"/>
                  <a:pt x="29" y="8"/>
                </a:cubicBezTo>
                <a:cubicBezTo>
                  <a:pt x="0" y="6"/>
                  <a:pt x="13" y="9"/>
                  <a:pt x="28" y="14"/>
                </a:cubicBezTo>
                <a:cubicBezTo>
                  <a:pt x="30" y="14"/>
                  <a:pt x="40" y="15"/>
                  <a:pt x="53" y="22"/>
                </a:cubicBezTo>
                <a:cubicBezTo>
                  <a:pt x="66" y="27"/>
                  <a:pt x="84" y="42"/>
                  <a:pt x="111" y="45"/>
                </a:cubicBezTo>
                <a:cubicBezTo>
                  <a:pt x="137" y="50"/>
                  <a:pt x="170" y="44"/>
                  <a:pt x="197" y="27"/>
                </a:cubicBezTo>
                <a:cubicBezTo>
                  <a:pt x="222" y="13"/>
                  <a:pt x="258" y="11"/>
                  <a:pt x="287" y="23"/>
                </a:cubicBezTo>
                <a:cubicBezTo>
                  <a:pt x="301" y="30"/>
                  <a:pt x="316" y="41"/>
                  <a:pt x="334" y="45"/>
                </a:cubicBezTo>
                <a:cubicBezTo>
                  <a:pt x="351" y="48"/>
                  <a:pt x="369" y="49"/>
                  <a:pt x="386" y="46"/>
                </a:cubicBezTo>
                <a:cubicBezTo>
                  <a:pt x="421" y="39"/>
                  <a:pt x="443" y="15"/>
                  <a:pt x="470" y="16"/>
                </a:cubicBezTo>
                <a:cubicBezTo>
                  <a:pt x="522" y="11"/>
                  <a:pt x="554" y="47"/>
                  <a:pt x="570" y="45"/>
                </a:cubicBezTo>
                <a:cubicBezTo>
                  <a:pt x="621" y="49"/>
                  <a:pt x="590" y="40"/>
                  <a:pt x="572" y="34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6" name="Freeform 152">
            <a:extLst>
              <a:ext uri="{FF2B5EF4-FFF2-40B4-BE49-F238E27FC236}">
                <a16:creationId xmlns:a16="http://schemas.microsoft.com/office/drawing/2014/main" id="{01E3B480-EA7B-1FAF-CAFA-F0CF50BCD0D1}"/>
              </a:ext>
            </a:extLst>
          </p:cNvPr>
          <p:cNvSpPr>
            <a:spLocks/>
          </p:cNvSpPr>
          <p:nvPr/>
        </p:nvSpPr>
        <p:spPr bwMode="auto">
          <a:xfrm>
            <a:off x="5247206" y="4024291"/>
            <a:ext cx="2924356" cy="85891"/>
          </a:xfrm>
          <a:custGeom>
            <a:avLst/>
            <a:gdLst/>
            <a:ahLst/>
            <a:cxnLst>
              <a:cxn ang="0">
                <a:pos x="572" y="34"/>
              </a:cxn>
              <a:cxn ang="0">
                <a:pos x="546" y="22"/>
              </a:cxn>
              <a:cxn ang="0">
                <a:pos x="479" y="3"/>
              </a:cxn>
              <a:cxn ang="0">
                <a:pos x="434" y="13"/>
              </a:cxn>
              <a:cxn ang="0">
                <a:pos x="391" y="32"/>
              </a:cxn>
              <a:cxn ang="0">
                <a:pos x="296" y="15"/>
              </a:cxn>
              <a:cxn ang="0">
                <a:pos x="192" y="18"/>
              </a:cxn>
              <a:cxn ang="0">
                <a:pos x="110" y="37"/>
              </a:cxn>
              <a:cxn ang="0">
                <a:pos x="52" y="14"/>
              </a:cxn>
              <a:cxn ang="0">
                <a:pos x="29" y="8"/>
              </a:cxn>
              <a:cxn ang="0">
                <a:pos x="28" y="14"/>
              </a:cxn>
              <a:cxn ang="0">
                <a:pos x="53" y="22"/>
              </a:cxn>
              <a:cxn ang="0">
                <a:pos x="111" y="45"/>
              </a:cxn>
              <a:cxn ang="0">
                <a:pos x="197" y="27"/>
              </a:cxn>
              <a:cxn ang="0">
                <a:pos x="287" y="23"/>
              </a:cxn>
              <a:cxn ang="0">
                <a:pos x="334" y="45"/>
              </a:cxn>
              <a:cxn ang="0">
                <a:pos x="386" y="46"/>
              </a:cxn>
              <a:cxn ang="0">
                <a:pos x="470" y="16"/>
              </a:cxn>
              <a:cxn ang="0">
                <a:pos x="570" y="45"/>
              </a:cxn>
              <a:cxn ang="0">
                <a:pos x="572" y="34"/>
              </a:cxn>
            </a:cxnLst>
            <a:rect l="0" t="0" r="r" b="b"/>
            <a:pathLst>
              <a:path w="621" h="50">
                <a:moveTo>
                  <a:pt x="572" y="34"/>
                </a:moveTo>
                <a:cubicBezTo>
                  <a:pt x="570" y="32"/>
                  <a:pt x="560" y="30"/>
                  <a:pt x="546" y="22"/>
                </a:cubicBezTo>
                <a:cubicBezTo>
                  <a:pt x="532" y="13"/>
                  <a:pt x="507" y="2"/>
                  <a:pt x="479" y="3"/>
                </a:cubicBezTo>
                <a:cubicBezTo>
                  <a:pt x="465" y="3"/>
                  <a:pt x="449" y="6"/>
                  <a:pt x="434" y="13"/>
                </a:cubicBezTo>
                <a:cubicBezTo>
                  <a:pt x="419" y="19"/>
                  <a:pt x="406" y="29"/>
                  <a:pt x="391" y="32"/>
                </a:cubicBezTo>
                <a:cubicBezTo>
                  <a:pt x="360" y="40"/>
                  <a:pt x="326" y="35"/>
                  <a:pt x="296" y="15"/>
                </a:cubicBezTo>
                <a:cubicBezTo>
                  <a:pt x="262" y="0"/>
                  <a:pt x="222" y="2"/>
                  <a:pt x="192" y="18"/>
                </a:cubicBezTo>
                <a:cubicBezTo>
                  <a:pt x="165" y="36"/>
                  <a:pt x="135" y="41"/>
                  <a:pt x="110" y="37"/>
                </a:cubicBezTo>
                <a:cubicBezTo>
                  <a:pt x="85" y="33"/>
                  <a:pt x="67" y="19"/>
                  <a:pt x="52" y="14"/>
                </a:cubicBezTo>
                <a:cubicBezTo>
                  <a:pt x="38" y="9"/>
                  <a:pt x="29" y="8"/>
                  <a:pt x="29" y="8"/>
                </a:cubicBezTo>
                <a:cubicBezTo>
                  <a:pt x="0" y="6"/>
                  <a:pt x="13" y="9"/>
                  <a:pt x="28" y="14"/>
                </a:cubicBezTo>
                <a:cubicBezTo>
                  <a:pt x="30" y="14"/>
                  <a:pt x="40" y="15"/>
                  <a:pt x="53" y="22"/>
                </a:cubicBezTo>
                <a:cubicBezTo>
                  <a:pt x="66" y="27"/>
                  <a:pt x="84" y="42"/>
                  <a:pt x="111" y="45"/>
                </a:cubicBezTo>
                <a:cubicBezTo>
                  <a:pt x="137" y="50"/>
                  <a:pt x="170" y="44"/>
                  <a:pt x="197" y="27"/>
                </a:cubicBezTo>
                <a:cubicBezTo>
                  <a:pt x="222" y="13"/>
                  <a:pt x="258" y="11"/>
                  <a:pt x="287" y="23"/>
                </a:cubicBezTo>
                <a:cubicBezTo>
                  <a:pt x="301" y="30"/>
                  <a:pt x="316" y="41"/>
                  <a:pt x="334" y="45"/>
                </a:cubicBezTo>
                <a:cubicBezTo>
                  <a:pt x="351" y="48"/>
                  <a:pt x="369" y="49"/>
                  <a:pt x="386" y="46"/>
                </a:cubicBezTo>
                <a:cubicBezTo>
                  <a:pt x="421" y="39"/>
                  <a:pt x="443" y="15"/>
                  <a:pt x="470" y="16"/>
                </a:cubicBezTo>
                <a:cubicBezTo>
                  <a:pt x="522" y="11"/>
                  <a:pt x="554" y="47"/>
                  <a:pt x="570" y="45"/>
                </a:cubicBezTo>
                <a:cubicBezTo>
                  <a:pt x="621" y="49"/>
                  <a:pt x="590" y="40"/>
                  <a:pt x="572" y="34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5384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05E5A224-9853-BED9-A83E-9C56894342AC}"/>
              </a:ext>
            </a:extLst>
          </p:cNvPr>
          <p:cNvGrpSpPr/>
          <p:nvPr/>
        </p:nvGrpSpPr>
        <p:grpSpPr>
          <a:xfrm>
            <a:off x="5060782" y="1589214"/>
            <a:ext cx="544752" cy="570316"/>
            <a:chOff x="5004048" y="2492896"/>
            <a:chExt cx="864096" cy="864096"/>
          </a:xfrm>
        </p:grpSpPr>
        <p:grpSp>
          <p:nvGrpSpPr>
            <p:cNvPr id="7" name="Grupa 6">
              <a:extLst>
                <a:ext uri="{FF2B5EF4-FFF2-40B4-BE49-F238E27FC236}">
                  <a16:creationId xmlns:a16="http://schemas.microsoft.com/office/drawing/2014/main" id="{13B8EBD3-FC77-8E44-22C1-829F6126EAD0}"/>
                </a:ext>
              </a:extLst>
            </p:cNvPr>
            <p:cNvGrpSpPr/>
            <p:nvPr/>
          </p:nvGrpSpPr>
          <p:grpSpPr>
            <a:xfrm>
              <a:off x="5004048" y="2492896"/>
              <a:ext cx="864096" cy="864096"/>
              <a:chOff x="5004048" y="2492896"/>
              <a:chExt cx="864096" cy="864096"/>
            </a:xfrm>
          </p:grpSpPr>
          <p:sp>
            <p:nvSpPr>
              <p:cNvPr id="17" name="Łza 16">
                <a:extLst>
                  <a:ext uri="{FF2B5EF4-FFF2-40B4-BE49-F238E27FC236}">
                    <a16:creationId xmlns:a16="http://schemas.microsoft.com/office/drawing/2014/main" id="{396E3A58-E1C0-F860-381A-BFF53BED741B}"/>
                  </a:ext>
                </a:extLst>
              </p:cNvPr>
              <p:cNvSpPr/>
              <p:nvPr/>
            </p:nvSpPr>
            <p:spPr>
              <a:xfrm rot="8100000">
                <a:off x="5004048" y="2492896"/>
                <a:ext cx="864096" cy="864096"/>
              </a:xfrm>
              <a:prstGeom prst="teardrop">
                <a:avLst>
                  <a:gd name="adj" fmla="val 101527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Owal 17">
                <a:extLst>
                  <a:ext uri="{FF2B5EF4-FFF2-40B4-BE49-F238E27FC236}">
                    <a16:creationId xmlns:a16="http://schemas.microsoft.com/office/drawing/2014/main" id="{5CDB0350-429C-BB86-257C-1682352BE151}"/>
                  </a:ext>
                </a:extLst>
              </p:cNvPr>
              <p:cNvSpPr/>
              <p:nvPr/>
            </p:nvSpPr>
            <p:spPr>
              <a:xfrm>
                <a:off x="5078086" y="2566934"/>
                <a:ext cx="716022" cy="7160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0D6CE7F5-91B5-4AD5-474C-A946C17D2018}"/>
                </a:ext>
              </a:extLst>
            </p:cNvPr>
            <p:cNvSpPr txBox="1"/>
            <p:nvPr/>
          </p:nvSpPr>
          <p:spPr>
            <a:xfrm>
              <a:off x="5076053" y="2702688"/>
              <a:ext cx="720079" cy="444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pl-PL" sz="2000" b="1" dirty="0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19DA610B-30C4-41F5-FFB7-2D6AF8EA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269838"/>
            <a:ext cx="8153474" cy="1400530"/>
          </a:xfrm>
        </p:spPr>
        <p:txBody>
          <a:bodyPr/>
          <a:lstStyle/>
          <a:p>
            <a:r>
              <a:rPr lang="pl-PL" sz="3200" dirty="0"/>
              <a:t>PPZ w liczbach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176457-343C-5874-8664-67F7C93F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pic>
        <p:nvPicPr>
          <p:cNvPr id="6" name="Obraz 5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D1D5C7A8-9BE9-CBAB-BE83-7AFC7BA17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Podtytuł 2">
            <a:extLst>
              <a:ext uri="{FF2B5EF4-FFF2-40B4-BE49-F238E27FC236}">
                <a16:creationId xmlns:a16="http://schemas.microsoft.com/office/drawing/2014/main" id="{BF311629-2F9F-871E-06A0-77784FF141E5}"/>
              </a:ext>
            </a:extLst>
          </p:cNvPr>
          <p:cNvSpPr txBox="1">
            <a:spLocks/>
          </p:cNvSpPr>
          <p:nvPr/>
        </p:nvSpPr>
        <p:spPr>
          <a:xfrm>
            <a:off x="7231379" y="254236"/>
            <a:ext cx="1695330" cy="66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1600" cap="none" dirty="0">
                <a:solidFill>
                  <a:srgbClr val="19718D"/>
                </a:solidFill>
                <a:ea typeface="Rollerscript Rough" panose="03070600040307000000" pitchFamily="66" charset="-18"/>
                <a:cs typeface="Forte Forward" panose="020F0502020204030204" pitchFamily="2" charset="-18"/>
              </a:rPr>
              <a:t>Opiniowanie PPZ</a:t>
            </a:r>
          </a:p>
        </p:txBody>
      </p:sp>
      <p:pic>
        <p:nvPicPr>
          <p:cNvPr id="51" name="Obraz 50" descr="Obraz zawierający pismo odręczne, Czcionka, kaligrafia, Grafika&#10;&#10;Opis wygenerowany automatycznie">
            <a:extLst>
              <a:ext uri="{FF2B5EF4-FFF2-40B4-BE49-F238E27FC236}">
                <a16:creationId xmlns:a16="http://schemas.microsoft.com/office/drawing/2014/main" id="{89A431DB-BF6E-2EC1-9FBE-E6CFAC568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97" y="1182346"/>
            <a:ext cx="1614489" cy="293273"/>
          </a:xfrm>
          <a:prstGeom prst="rect">
            <a:avLst/>
          </a:prstGeom>
        </p:spPr>
      </p:pic>
      <p:graphicFrame>
        <p:nvGraphicFramePr>
          <p:cNvPr id="19" name="Wykres 18">
            <a:extLst>
              <a:ext uri="{FF2B5EF4-FFF2-40B4-BE49-F238E27FC236}">
                <a16:creationId xmlns:a16="http://schemas.microsoft.com/office/drawing/2014/main" id="{B029B721-CB9A-3041-BE5D-099445DB27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5885982"/>
              </p:ext>
            </p:extLst>
          </p:nvPr>
        </p:nvGraphicFramePr>
        <p:xfrm>
          <a:off x="0" y="2159530"/>
          <a:ext cx="9224058" cy="313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Freeform 6">
            <a:extLst>
              <a:ext uri="{FF2B5EF4-FFF2-40B4-BE49-F238E27FC236}">
                <a16:creationId xmlns:a16="http://schemas.microsoft.com/office/drawing/2014/main" id="{5BD53FC2-03B1-7618-3F8C-780AA5C430EB}"/>
              </a:ext>
            </a:extLst>
          </p:cNvPr>
          <p:cNvSpPr>
            <a:spLocks noEditPoints="1"/>
          </p:cNvSpPr>
          <p:nvPr/>
        </p:nvSpPr>
        <p:spPr bwMode="auto">
          <a:xfrm>
            <a:off x="5144596" y="1682486"/>
            <a:ext cx="377124" cy="377368"/>
          </a:xfrm>
          <a:custGeom>
            <a:avLst/>
            <a:gdLst>
              <a:gd name="T0" fmla="*/ 102 w 274"/>
              <a:gd name="T1" fmla="*/ 219 h 273"/>
              <a:gd name="T2" fmla="*/ 60 w 274"/>
              <a:gd name="T3" fmla="*/ 149 h 273"/>
              <a:gd name="T4" fmla="*/ 65 w 274"/>
              <a:gd name="T5" fmla="*/ 128 h 273"/>
              <a:gd name="T6" fmla="*/ 86 w 274"/>
              <a:gd name="T7" fmla="*/ 133 h 273"/>
              <a:gd name="T8" fmla="*/ 106 w 274"/>
              <a:gd name="T9" fmla="*/ 165 h 273"/>
              <a:gd name="T10" fmla="*/ 179 w 274"/>
              <a:gd name="T11" fmla="*/ 71 h 273"/>
              <a:gd name="T12" fmla="*/ 200 w 274"/>
              <a:gd name="T13" fmla="*/ 69 h 273"/>
              <a:gd name="T14" fmla="*/ 203 w 274"/>
              <a:gd name="T15" fmla="*/ 90 h 273"/>
              <a:gd name="T16" fmla="*/ 102 w 274"/>
              <a:gd name="T17" fmla="*/ 219 h 273"/>
              <a:gd name="T18" fmla="*/ 137 w 274"/>
              <a:gd name="T19" fmla="*/ 273 h 273"/>
              <a:gd name="T20" fmla="*/ 0 w 274"/>
              <a:gd name="T21" fmla="*/ 137 h 273"/>
              <a:gd name="T22" fmla="*/ 137 w 274"/>
              <a:gd name="T23" fmla="*/ 0 h 273"/>
              <a:gd name="T24" fmla="*/ 274 w 274"/>
              <a:gd name="T25" fmla="*/ 137 h 273"/>
              <a:gd name="T26" fmla="*/ 137 w 274"/>
              <a:gd name="T27" fmla="*/ 273 h 273"/>
              <a:gd name="T28" fmla="*/ 137 w 274"/>
              <a:gd name="T29" fmla="*/ 16 h 273"/>
              <a:gd name="T30" fmla="*/ 16 w 274"/>
              <a:gd name="T31" fmla="*/ 137 h 273"/>
              <a:gd name="T32" fmla="*/ 137 w 274"/>
              <a:gd name="T33" fmla="*/ 257 h 273"/>
              <a:gd name="T34" fmla="*/ 258 w 274"/>
              <a:gd name="T35" fmla="*/ 137 h 273"/>
              <a:gd name="T36" fmla="*/ 137 w 274"/>
              <a:gd name="T37" fmla="*/ 16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" h="273">
                <a:moveTo>
                  <a:pt x="102" y="219"/>
                </a:moveTo>
                <a:cubicBezTo>
                  <a:pt x="60" y="149"/>
                  <a:pt x="60" y="149"/>
                  <a:pt x="60" y="149"/>
                </a:cubicBezTo>
                <a:cubicBezTo>
                  <a:pt x="56" y="142"/>
                  <a:pt x="58" y="132"/>
                  <a:pt x="65" y="128"/>
                </a:cubicBezTo>
                <a:cubicBezTo>
                  <a:pt x="73" y="123"/>
                  <a:pt x="82" y="126"/>
                  <a:pt x="86" y="133"/>
                </a:cubicBezTo>
                <a:cubicBezTo>
                  <a:pt x="106" y="165"/>
                  <a:pt x="106" y="165"/>
                  <a:pt x="106" y="165"/>
                </a:cubicBezTo>
                <a:cubicBezTo>
                  <a:pt x="179" y="71"/>
                  <a:pt x="179" y="71"/>
                  <a:pt x="179" y="71"/>
                </a:cubicBezTo>
                <a:cubicBezTo>
                  <a:pt x="184" y="65"/>
                  <a:pt x="194" y="63"/>
                  <a:pt x="200" y="69"/>
                </a:cubicBezTo>
                <a:cubicBezTo>
                  <a:pt x="207" y="74"/>
                  <a:pt x="208" y="84"/>
                  <a:pt x="203" y="90"/>
                </a:cubicBezTo>
                <a:cubicBezTo>
                  <a:pt x="102" y="219"/>
                  <a:pt x="102" y="219"/>
                  <a:pt x="102" y="219"/>
                </a:cubicBezTo>
                <a:close/>
                <a:moveTo>
                  <a:pt x="137" y="273"/>
                </a:moveTo>
                <a:cubicBezTo>
                  <a:pt x="62" y="273"/>
                  <a:pt x="0" y="212"/>
                  <a:pt x="0" y="137"/>
                </a:cubicBezTo>
                <a:cubicBezTo>
                  <a:pt x="0" y="61"/>
                  <a:pt x="62" y="0"/>
                  <a:pt x="137" y="0"/>
                </a:cubicBezTo>
                <a:cubicBezTo>
                  <a:pt x="212" y="0"/>
                  <a:pt x="274" y="61"/>
                  <a:pt x="274" y="137"/>
                </a:cubicBezTo>
                <a:cubicBezTo>
                  <a:pt x="274" y="212"/>
                  <a:pt x="212" y="273"/>
                  <a:pt x="137" y="273"/>
                </a:cubicBezTo>
                <a:close/>
                <a:moveTo>
                  <a:pt x="137" y="16"/>
                </a:moveTo>
                <a:cubicBezTo>
                  <a:pt x="70" y="16"/>
                  <a:pt x="16" y="70"/>
                  <a:pt x="16" y="137"/>
                </a:cubicBezTo>
                <a:cubicBezTo>
                  <a:pt x="16" y="203"/>
                  <a:pt x="70" y="257"/>
                  <a:pt x="137" y="257"/>
                </a:cubicBezTo>
                <a:cubicBezTo>
                  <a:pt x="203" y="257"/>
                  <a:pt x="258" y="203"/>
                  <a:pt x="258" y="137"/>
                </a:cubicBezTo>
                <a:cubicBezTo>
                  <a:pt x="258" y="70"/>
                  <a:pt x="203" y="16"/>
                  <a:pt x="137" y="16"/>
                </a:cubicBez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350663"/>
            <a:endParaRPr lang="en-US" sz="1350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446B3B1-4AA7-6B25-36BD-42E24540CB56}"/>
              </a:ext>
            </a:extLst>
          </p:cNvPr>
          <p:cNvSpPr txBox="1"/>
          <p:nvPr/>
        </p:nvSpPr>
        <p:spPr>
          <a:xfrm>
            <a:off x="4315115" y="5400889"/>
            <a:ext cx="4741445" cy="14465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1100" dirty="0"/>
              <a:t>Przyczyny spadku liczby opiniowanych PPZ po 2017 r.: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100" dirty="0"/>
              <a:t>opinia AOTMiT wiążąca dla JST od 2017 r.,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100" dirty="0"/>
              <a:t>pandemia COVID-19 w 2020 r.,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100" dirty="0"/>
              <a:t>względy formalne (kontynuacja, niewłaściwy podmiot, niewłaściwy wzór PPZ),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100" dirty="0"/>
              <a:t>inna niż Ustawa o świadczeniach podstawa prawna realizacji programów profilaktycznych,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100" dirty="0"/>
              <a:t>rekomendacje z art. 48aa Ustawy.</a:t>
            </a:r>
          </a:p>
        </p:txBody>
      </p:sp>
      <p:grpSp>
        <p:nvGrpSpPr>
          <p:cNvPr id="28" name="Grupa 27">
            <a:extLst>
              <a:ext uri="{FF2B5EF4-FFF2-40B4-BE49-F238E27FC236}">
                <a16:creationId xmlns:a16="http://schemas.microsoft.com/office/drawing/2014/main" id="{BE6ED350-F454-66D8-E0AC-6A97B6DE0FE2}"/>
              </a:ext>
            </a:extLst>
          </p:cNvPr>
          <p:cNvGrpSpPr/>
          <p:nvPr/>
        </p:nvGrpSpPr>
        <p:grpSpPr>
          <a:xfrm>
            <a:off x="184011" y="5478962"/>
            <a:ext cx="416351" cy="445602"/>
            <a:chOff x="5004048" y="2492896"/>
            <a:chExt cx="864096" cy="864096"/>
          </a:xfrm>
        </p:grpSpPr>
        <p:grpSp>
          <p:nvGrpSpPr>
            <p:cNvPr id="29" name="Grupa 28">
              <a:extLst>
                <a:ext uri="{FF2B5EF4-FFF2-40B4-BE49-F238E27FC236}">
                  <a16:creationId xmlns:a16="http://schemas.microsoft.com/office/drawing/2014/main" id="{DBE46A5E-A08C-270A-82C1-369192502351}"/>
                </a:ext>
              </a:extLst>
            </p:cNvPr>
            <p:cNvGrpSpPr/>
            <p:nvPr/>
          </p:nvGrpSpPr>
          <p:grpSpPr>
            <a:xfrm>
              <a:off x="5004048" y="2492896"/>
              <a:ext cx="864096" cy="864096"/>
              <a:chOff x="5004048" y="2492896"/>
              <a:chExt cx="864096" cy="864096"/>
            </a:xfrm>
          </p:grpSpPr>
          <p:sp>
            <p:nvSpPr>
              <p:cNvPr id="31" name="Łza 30">
                <a:extLst>
                  <a:ext uri="{FF2B5EF4-FFF2-40B4-BE49-F238E27FC236}">
                    <a16:creationId xmlns:a16="http://schemas.microsoft.com/office/drawing/2014/main" id="{FEEA3DBE-8D8D-12FD-F7E1-BBE8ED4EA7AC}"/>
                  </a:ext>
                </a:extLst>
              </p:cNvPr>
              <p:cNvSpPr/>
              <p:nvPr/>
            </p:nvSpPr>
            <p:spPr>
              <a:xfrm rot="8100000">
                <a:off x="5004048" y="2492896"/>
                <a:ext cx="864096" cy="864096"/>
              </a:xfrm>
              <a:prstGeom prst="teardrop">
                <a:avLst>
                  <a:gd name="adj" fmla="val 101527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Owal 31">
                <a:extLst>
                  <a:ext uri="{FF2B5EF4-FFF2-40B4-BE49-F238E27FC236}">
                    <a16:creationId xmlns:a16="http://schemas.microsoft.com/office/drawing/2014/main" id="{CA650CE1-EA32-7D66-A2E8-DB38762AD959}"/>
                  </a:ext>
                </a:extLst>
              </p:cNvPr>
              <p:cNvSpPr/>
              <p:nvPr/>
            </p:nvSpPr>
            <p:spPr>
              <a:xfrm>
                <a:off x="5078086" y="2566934"/>
                <a:ext cx="716022" cy="7160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600"/>
              </a:p>
            </p:txBody>
          </p:sp>
        </p:grpSp>
        <p:sp>
          <p:nvSpPr>
            <p:cNvPr id="30" name="pole tekstowe 29">
              <a:extLst>
                <a:ext uri="{FF2B5EF4-FFF2-40B4-BE49-F238E27FC236}">
                  <a16:creationId xmlns:a16="http://schemas.microsoft.com/office/drawing/2014/main" id="{190B1218-FCD1-BBB2-746A-35D7049B68CB}"/>
                </a:ext>
              </a:extLst>
            </p:cNvPr>
            <p:cNvSpPr txBox="1"/>
            <p:nvPr/>
          </p:nvSpPr>
          <p:spPr>
            <a:xfrm>
              <a:off x="5076053" y="2702688"/>
              <a:ext cx="720078" cy="501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pl-PL" b="1" dirty="0"/>
            </a:p>
          </p:txBody>
        </p:sp>
      </p:grpSp>
      <p:sp>
        <p:nvSpPr>
          <p:cNvPr id="33" name="Freeform 60">
            <a:extLst>
              <a:ext uri="{FF2B5EF4-FFF2-40B4-BE49-F238E27FC236}">
                <a16:creationId xmlns:a16="http://schemas.microsoft.com/office/drawing/2014/main" id="{3EC83765-3636-81DA-AF46-75015DB82EB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19128" y="5580630"/>
            <a:ext cx="146112" cy="230262"/>
          </a:xfrm>
          <a:custGeom>
            <a:avLst/>
            <a:gdLst>
              <a:gd name="T0" fmla="*/ 230 w 274"/>
              <a:gd name="T1" fmla="*/ 70 h 432"/>
              <a:gd name="T2" fmla="*/ 153 w 274"/>
              <a:gd name="T3" fmla="*/ 54 h 432"/>
              <a:gd name="T4" fmla="*/ 101 w 274"/>
              <a:gd name="T5" fmla="*/ 81 h 432"/>
              <a:gd name="T6" fmla="*/ 164 w 274"/>
              <a:gd name="T7" fmla="*/ 121 h 432"/>
              <a:gd name="T8" fmla="*/ 274 w 274"/>
              <a:gd name="T9" fmla="*/ 220 h 432"/>
              <a:gd name="T10" fmla="*/ 232 w 274"/>
              <a:gd name="T11" fmla="*/ 289 h 432"/>
              <a:gd name="T12" fmla="*/ 258 w 274"/>
              <a:gd name="T13" fmla="*/ 341 h 432"/>
              <a:gd name="T14" fmla="*/ 129 w 274"/>
              <a:gd name="T15" fmla="*/ 432 h 432"/>
              <a:gd name="T16" fmla="*/ 20 w 274"/>
              <a:gd name="T17" fmla="*/ 407 h 432"/>
              <a:gd name="T18" fmla="*/ 37 w 274"/>
              <a:gd name="T19" fmla="*/ 355 h 432"/>
              <a:gd name="T20" fmla="*/ 125 w 274"/>
              <a:gd name="T21" fmla="*/ 378 h 432"/>
              <a:gd name="T22" fmla="*/ 178 w 274"/>
              <a:gd name="T23" fmla="*/ 349 h 432"/>
              <a:gd name="T24" fmla="*/ 116 w 274"/>
              <a:gd name="T25" fmla="*/ 307 h 432"/>
              <a:gd name="T26" fmla="*/ 0 w 274"/>
              <a:gd name="T27" fmla="*/ 209 h 432"/>
              <a:gd name="T28" fmla="*/ 48 w 274"/>
              <a:gd name="T29" fmla="*/ 140 h 432"/>
              <a:gd name="T30" fmla="*/ 25 w 274"/>
              <a:gd name="T31" fmla="*/ 88 h 432"/>
              <a:gd name="T32" fmla="*/ 152 w 274"/>
              <a:gd name="T33" fmla="*/ 0 h 432"/>
              <a:gd name="T34" fmla="*/ 244 w 274"/>
              <a:gd name="T35" fmla="*/ 17 h 432"/>
              <a:gd name="T36" fmla="*/ 230 w 274"/>
              <a:gd name="T37" fmla="*/ 70 h 432"/>
              <a:gd name="T38" fmla="*/ 119 w 274"/>
              <a:gd name="T39" fmla="*/ 238 h 432"/>
              <a:gd name="T40" fmla="*/ 187 w 274"/>
              <a:gd name="T41" fmla="*/ 263 h 432"/>
              <a:gd name="T42" fmla="*/ 205 w 274"/>
              <a:gd name="T43" fmla="*/ 233 h 432"/>
              <a:gd name="T44" fmla="*/ 165 w 274"/>
              <a:gd name="T45" fmla="*/ 192 h 432"/>
              <a:gd name="T46" fmla="*/ 90 w 274"/>
              <a:gd name="T47" fmla="*/ 164 h 432"/>
              <a:gd name="T48" fmla="*/ 69 w 274"/>
              <a:gd name="T49" fmla="*/ 195 h 432"/>
              <a:gd name="T50" fmla="*/ 119 w 274"/>
              <a:gd name="T51" fmla="*/ 238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74" h="432">
                <a:moveTo>
                  <a:pt x="230" y="70"/>
                </a:moveTo>
                <a:cubicBezTo>
                  <a:pt x="220" y="65"/>
                  <a:pt x="188" y="54"/>
                  <a:pt x="153" y="54"/>
                </a:cubicBezTo>
                <a:cubicBezTo>
                  <a:pt x="119" y="54"/>
                  <a:pt x="101" y="65"/>
                  <a:pt x="101" y="81"/>
                </a:cubicBezTo>
                <a:cubicBezTo>
                  <a:pt x="101" y="98"/>
                  <a:pt x="122" y="108"/>
                  <a:pt x="164" y="121"/>
                </a:cubicBezTo>
                <a:cubicBezTo>
                  <a:pt x="226" y="139"/>
                  <a:pt x="274" y="162"/>
                  <a:pt x="274" y="220"/>
                </a:cubicBezTo>
                <a:cubicBezTo>
                  <a:pt x="274" y="250"/>
                  <a:pt x="257" y="273"/>
                  <a:pt x="232" y="289"/>
                </a:cubicBezTo>
                <a:cubicBezTo>
                  <a:pt x="243" y="297"/>
                  <a:pt x="258" y="316"/>
                  <a:pt x="258" y="341"/>
                </a:cubicBezTo>
                <a:cubicBezTo>
                  <a:pt x="258" y="411"/>
                  <a:pt x="183" y="432"/>
                  <a:pt x="129" y="432"/>
                </a:cubicBezTo>
                <a:cubicBezTo>
                  <a:pt x="94" y="432"/>
                  <a:pt x="51" y="427"/>
                  <a:pt x="20" y="407"/>
                </a:cubicBezTo>
                <a:cubicBezTo>
                  <a:pt x="20" y="407"/>
                  <a:pt x="4" y="371"/>
                  <a:pt x="37" y="355"/>
                </a:cubicBezTo>
                <a:cubicBezTo>
                  <a:pt x="47" y="360"/>
                  <a:pt x="90" y="378"/>
                  <a:pt x="125" y="378"/>
                </a:cubicBezTo>
                <a:cubicBezTo>
                  <a:pt x="156" y="378"/>
                  <a:pt x="178" y="369"/>
                  <a:pt x="178" y="349"/>
                </a:cubicBezTo>
                <a:cubicBezTo>
                  <a:pt x="178" y="331"/>
                  <a:pt x="160" y="320"/>
                  <a:pt x="116" y="307"/>
                </a:cubicBezTo>
                <a:cubicBezTo>
                  <a:pt x="54" y="289"/>
                  <a:pt x="0" y="265"/>
                  <a:pt x="0" y="209"/>
                </a:cubicBezTo>
                <a:cubicBezTo>
                  <a:pt x="0" y="184"/>
                  <a:pt x="16" y="155"/>
                  <a:pt x="48" y="140"/>
                </a:cubicBezTo>
                <a:cubicBezTo>
                  <a:pt x="36" y="130"/>
                  <a:pt x="25" y="109"/>
                  <a:pt x="25" y="88"/>
                </a:cubicBezTo>
                <a:cubicBezTo>
                  <a:pt x="25" y="31"/>
                  <a:pt x="81" y="0"/>
                  <a:pt x="152" y="0"/>
                </a:cubicBezTo>
                <a:cubicBezTo>
                  <a:pt x="186" y="0"/>
                  <a:pt x="217" y="6"/>
                  <a:pt x="244" y="17"/>
                </a:cubicBezTo>
                <a:cubicBezTo>
                  <a:pt x="244" y="17"/>
                  <a:pt x="261" y="50"/>
                  <a:pt x="230" y="70"/>
                </a:cubicBezTo>
                <a:close/>
                <a:moveTo>
                  <a:pt x="119" y="238"/>
                </a:moveTo>
                <a:cubicBezTo>
                  <a:pt x="146" y="248"/>
                  <a:pt x="175" y="256"/>
                  <a:pt x="187" y="263"/>
                </a:cubicBezTo>
                <a:cubicBezTo>
                  <a:pt x="198" y="256"/>
                  <a:pt x="205" y="244"/>
                  <a:pt x="205" y="233"/>
                </a:cubicBezTo>
                <a:cubicBezTo>
                  <a:pt x="205" y="217"/>
                  <a:pt x="193" y="203"/>
                  <a:pt x="165" y="192"/>
                </a:cubicBezTo>
                <a:cubicBezTo>
                  <a:pt x="140" y="183"/>
                  <a:pt x="107" y="172"/>
                  <a:pt x="90" y="164"/>
                </a:cubicBezTo>
                <a:cubicBezTo>
                  <a:pt x="77" y="171"/>
                  <a:pt x="69" y="181"/>
                  <a:pt x="69" y="195"/>
                </a:cubicBezTo>
                <a:cubicBezTo>
                  <a:pt x="69" y="213"/>
                  <a:pt x="84" y="226"/>
                  <a:pt x="119" y="238"/>
                </a:cubicBez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350663"/>
            <a:endParaRPr lang="en-US" sz="1200" dirty="0">
              <a:solidFill>
                <a:schemeClr val="lt1"/>
              </a:solidFill>
            </a:endParaRPr>
          </a:p>
        </p:txBody>
      </p:sp>
      <p:grpSp>
        <p:nvGrpSpPr>
          <p:cNvPr id="34" name="Grupa 33">
            <a:extLst>
              <a:ext uri="{FF2B5EF4-FFF2-40B4-BE49-F238E27FC236}">
                <a16:creationId xmlns:a16="http://schemas.microsoft.com/office/drawing/2014/main" id="{BFAAA749-2F84-487C-FC78-1F60BED56144}"/>
              </a:ext>
            </a:extLst>
          </p:cNvPr>
          <p:cNvGrpSpPr/>
          <p:nvPr/>
        </p:nvGrpSpPr>
        <p:grpSpPr>
          <a:xfrm>
            <a:off x="184192" y="6199820"/>
            <a:ext cx="415984" cy="389485"/>
            <a:chOff x="4959000" y="2492896"/>
            <a:chExt cx="909144" cy="864096"/>
          </a:xfrm>
        </p:grpSpPr>
        <p:grpSp>
          <p:nvGrpSpPr>
            <p:cNvPr id="35" name="Grupa 34">
              <a:extLst>
                <a:ext uri="{FF2B5EF4-FFF2-40B4-BE49-F238E27FC236}">
                  <a16:creationId xmlns:a16="http://schemas.microsoft.com/office/drawing/2014/main" id="{3CBD8558-FF7B-3C27-7448-BE4251597C22}"/>
                </a:ext>
              </a:extLst>
            </p:cNvPr>
            <p:cNvGrpSpPr/>
            <p:nvPr/>
          </p:nvGrpSpPr>
          <p:grpSpPr>
            <a:xfrm>
              <a:off x="5004048" y="2492896"/>
              <a:ext cx="864096" cy="864096"/>
              <a:chOff x="5004048" y="2492896"/>
              <a:chExt cx="864096" cy="864096"/>
            </a:xfrm>
          </p:grpSpPr>
          <p:sp>
            <p:nvSpPr>
              <p:cNvPr id="37" name="Łza 36">
                <a:extLst>
                  <a:ext uri="{FF2B5EF4-FFF2-40B4-BE49-F238E27FC236}">
                    <a16:creationId xmlns:a16="http://schemas.microsoft.com/office/drawing/2014/main" id="{42F50B68-841C-95D5-6154-A1AC3FD35FAE}"/>
                  </a:ext>
                </a:extLst>
              </p:cNvPr>
              <p:cNvSpPr/>
              <p:nvPr/>
            </p:nvSpPr>
            <p:spPr>
              <a:xfrm rot="8100000">
                <a:off x="5004048" y="2492896"/>
                <a:ext cx="864096" cy="864096"/>
              </a:xfrm>
              <a:prstGeom prst="teardrop">
                <a:avLst>
                  <a:gd name="adj" fmla="val 101527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Owal 37">
                <a:extLst>
                  <a:ext uri="{FF2B5EF4-FFF2-40B4-BE49-F238E27FC236}">
                    <a16:creationId xmlns:a16="http://schemas.microsoft.com/office/drawing/2014/main" id="{86244344-BA67-9711-0561-CED4448D1E09}"/>
                  </a:ext>
                </a:extLst>
              </p:cNvPr>
              <p:cNvSpPr/>
              <p:nvPr/>
            </p:nvSpPr>
            <p:spPr>
              <a:xfrm>
                <a:off x="5078086" y="2566934"/>
                <a:ext cx="716022" cy="7160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36" name="pole tekstowe 35">
              <a:extLst>
                <a:ext uri="{FF2B5EF4-FFF2-40B4-BE49-F238E27FC236}">
                  <a16:creationId xmlns:a16="http://schemas.microsoft.com/office/drawing/2014/main" id="{AB896AF2-DDAA-7277-9FD4-3D2EBAFDE6EC}"/>
                </a:ext>
              </a:extLst>
            </p:cNvPr>
            <p:cNvSpPr txBox="1"/>
            <p:nvPr/>
          </p:nvSpPr>
          <p:spPr>
            <a:xfrm>
              <a:off x="4959000" y="2702661"/>
              <a:ext cx="720079" cy="44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pl-PL" sz="2000" b="1" dirty="0"/>
            </a:p>
          </p:txBody>
        </p:sp>
      </p:grpSp>
      <p:sp>
        <p:nvSpPr>
          <p:cNvPr id="39" name="Freeform 6">
            <a:extLst>
              <a:ext uri="{FF2B5EF4-FFF2-40B4-BE49-F238E27FC236}">
                <a16:creationId xmlns:a16="http://schemas.microsoft.com/office/drawing/2014/main" id="{B8CE17D5-B10D-94FD-0041-7BAD82084463}"/>
              </a:ext>
            </a:extLst>
          </p:cNvPr>
          <p:cNvSpPr>
            <a:spLocks noEditPoints="1"/>
          </p:cNvSpPr>
          <p:nvPr/>
        </p:nvSpPr>
        <p:spPr bwMode="auto">
          <a:xfrm>
            <a:off x="266263" y="6258647"/>
            <a:ext cx="273710" cy="257716"/>
          </a:xfrm>
          <a:custGeom>
            <a:avLst/>
            <a:gdLst>
              <a:gd name="T0" fmla="*/ 102 w 274"/>
              <a:gd name="T1" fmla="*/ 219 h 273"/>
              <a:gd name="T2" fmla="*/ 60 w 274"/>
              <a:gd name="T3" fmla="*/ 149 h 273"/>
              <a:gd name="T4" fmla="*/ 65 w 274"/>
              <a:gd name="T5" fmla="*/ 128 h 273"/>
              <a:gd name="T6" fmla="*/ 86 w 274"/>
              <a:gd name="T7" fmla="*/ 133 h 273"/>
              <a:gd name="T8" fmla="*/ 106 w 274"/>
              <a:gd name="T9" fmla="*/ 165 h 273"/>
              <a:gd name="T10" fmla="*/ 179 w 274"/>
              <a:gd name="T11" fmla="*/ 71 h 273"/>
              <a:gd name="T12" fmla="*/ 200 w 274"/>
              <a:gd name="T13" fmla="*/ 69 h 273"/>
              <a:gd name="T14" fmla="*/ 203 w 274"/>
              <a:gd name="T15" fmla="*/ 90 h 273"/>
              <a:gd name="T16" fmla="*/ 102 w 274"/>
              <a:gd name="T17" fmla="*/ 219 h 273"/>
              <a:gd name="T18" fmla="*/ 137 w 274"/>
              <a:gd name="T19" fmla="*/ 273 h 273"/>
              <a:gd name="T20" fmla="*/ 0 w 274"/>
              <a:gd name="T21" fmla="*/ 137 h 273"/>
              <a:gd name="T22" fmla="*/ 137 w 274"/>
              <a:gd name="T23" fmla="*/ 0 h 273"/>
              <a:gd name="T24" fmla="*/ 274 w 274"/>
              <a:gd name="T25" fmla="*/ 137 h 273"/>
              <a:gd name="T26" fmla="*/ 137 w 274"/>
              <a:gd name="T27" fmla="*/ 273 h 273"/>
              <a:gd name="T28" fmla="*/ 137 w 274"/>
              <a:gd name="T29" fmla="*/ 16 h 273"/>
              <a:gd name="T30" fmla="*/ 16 w 274"/>
              <a:gd name="T31" fmla="*/ 137 h 273"/>
              <a:gd name="T32" fmla="*/ 137 w 274"/>
              <a:gd name="T33" fmla="*/ 257 h 273"/>
              <a:gd name="T34" fmla="*/ 258 w 274"/>
              <a:gd name="T35" fmla="*/ 137 h 273"/>
              <a:gd name="T36" fmla="*/ 137 w 274"/>
              <a:gd name="T37" fmla="*/ 16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" h="273">
                <a:moveTo>
                  <a:pt x="102" y="219"/>
                </a:moveTo>
                <a:cubicBezTo>
                  <a:pt x="60" y="149"/>
                  <a:pt x="60" y="149"/>
                  <a:pt x="60" y="149"/>
                </a:cubicBezTo>
                <a:cubicBezTo>
                  <a:pt x="56" y="142"/>
                  <a:pt x="58" y="132"/>
                  <a:pt x="65" y="128"/>
                </a:cubicBezTo>
                <a:cubicBezTo>
                  <a:pt x="73" y="123"/>
                  <a:pt x="82" y="126"/>
                  <a:pt x="86" y="133"/>
                </a:cubicBezTo>
                <a:cubicBezTo>
                  <a:pt x="106" y="165"/>
                  <a:pt x="106" y="165"/>
                  <a:pt x="106" y="165"/>
                </a:cubicBezTo>
                <a:cubicBezTo>
                  <a:pt x="179" y="71"/>
                  <a:pt x="179" y="71"/>
                  <a:pt x="179" y="71"/>
                </a:cubicBezTo>
                <a:cubicBezTo>
                  <a:pt x="184" y="65"/>
                  <a:pt x="194" y="63"/>
                  <a:pt x="200" y="69"/>
                </a:cubicBezTo>
                <a:cubicBezTo>
                  <a:pt x="207" y="74"/>
                  <a:pt x="208" y="84"/>
                  <a:pt x="203" y="90"/>
                </a:cubicBezTo>
                <a:cubicBezTo>
                  <a:pt x="102" y="219"/>
                  <a:pt x="102" y="219"/>
                  <a:pt x="102" y="219"/>
                </a:cubicBezTo>
                <a:close/>
                <a:moveTo>
                  <a:pt x="137" y="273"/>
                </a:moveTo>
                <a:cubicBezTo>
                  <a:pt x="62" y="273"/>
                  <a:pt x="0" y="212"/>
                  <a:pt x="0" y="137"/>
                </a:cubicBezTo>
                <a:cubicBezTo>
                  <a:pt x="0" y="61"/>
                  <a:pt x="62" y="0"/>
                  <a:pt x="137" y="0"/>
                </a:cubicBezTo>
                <a:cubicBezTo>
                  <a:pt x="212" y="0"/>
                  <a:pt x="274" y="61"/>
                  <a:pt x="274" y="137"/>
                </a:cubicBezTo>
                <a:cubicBezTo>
                  <a:pt x="274" y="212"/>
                  <a:pt x="212" y="273"/>
                  <a:pt x="137" y="273"/>
                </a:cubicBezTo>
                <a:close/>
                <a:moveTo>
                  <a:pt x="137" y="16"/>
                </a:moveTo>
                <a:cubicBezTo>
                  <a:pt x="70" y="16"/>
                  <a:pt x="16" y="70"/>
                  <a:pt x="16" y="137"/>
                </a:cubicBezTo>
                <a:cubicBezTo>
                  <a:pt x="16" y="203"/>
                  <a:pt x="70" y="257"/>
                  <a:pt x="137" y="257"/>
                </a:cubicBezTo>
                <a:cubicBezTo>
                  <a:pt x="203" y="257"/>
                  <a:pt x="258" y="203"/>
                  <a:pt x="258" y="137"/>
                </a:cubicBezTo>
                <a:cubicBezTo>
                  <a:pt x="258" y="70"/>
                  <a:pt x="203" y="16"/>
                  <a:pt x="137" y="16"/>
                </a:cubicBez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350663"/>
            <a:endParaRPr lang="en-US" sz="1350" dirty="0"/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CFB63E01-2733-EAC7-7D1A-5C254CFD678D}"/>
              </a:ext>
            </a:extLst>
          </p:cNvPr>
          <p:cNvSpPr txBox="1"/>
          <p:nvPr/>
        </p:nvSpPr>
        <p:spPr>
          <a:xfrm>
            <a:off x="679979" y="5587149"/>
            <a:ext cx="3708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PPZ w Ustawie o świadczeniach   </a:t>
            </a:r>
            <a:r>
              <a:rPr lang="pl-PL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2009</a:t>
            </a:r>
            <a:endParaRPr lang="pl-PL" sz="1400" dirty="0"/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805496DE-3707-F683-B762-9AE683789D9B}"/>
              </a:ext>
            </a:extLst>
          </p:cNvPr>
          <p:cNvSpPr txBox="1"/>
          <p:nvPr/>
        </p:nvSpPr>
        <p:spPr>
          <a:xfrm>
            <a:off x="692329" y="6237303"/>
            <a:ext cx="3696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Opinie wiążące dla JST/Ministra   </a:t>
            </a:r>
            <a:r>
              <a:rPr lang="pl-PL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2017</a:t>
            </a:r>
            <a:endParaRPr lang="pl-PL" sz="1400" dirty="0"/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87DEF5FA-1247-270B-6153-834B9B5BEFB4}"/>
              </a:ext>
            </a:extLst>
          </p:cNvPr>
          <p:cNvSpPr>
            <a:spLocks/>
          </p:cNvSpPr>
          <p:nvPr/>
        </p:nvSpPr>
        <p:spPr bwMode="auto">
          <a:xfrm>
            <a:off x="3537507" y="5619391"/>
            <a:ext cx="609494" cy="293750"/>
          </a:xfrm>
          <a:custGeom>
            <a:avLst/>
            <a:gdLst>
              <a:gd name="T0" fmla="*/ 877 w 1518"/>
              <a:gd name="T1" fmla="*/ 4 h 557"/>
              <a:gd name="T2" fmla="*/ 1026 w 1518"/>
              <a:gd name="T3" fmla="*/ 0 h 557"/>
              <a:gd name="T4" fmla="*/ 1197 w 1518"/>
              <a:gd name="T5" fmla="*/ 4 h 557"/>
              <a:gd name="T6" fmla="*/ 1302 w 1518"/>
              <a:gd name="T7" fmla="*/ 13 h 557"/>
              <a:gd name="T8" fmla="*/ 1419 w 1518"/>
              <a:gd name="T9" fmla="*/ 47 h 557"/>
              <a:gd name="T10" fmla="*/ 1501 w 1518"/>
              <a:gd name="T11" fmla="*/ 152 h 557"/>
              <a:gd name="T12" fmla="*/ 1513 w 1518"/>
              <a:gd name="T13" fmla="*/ 291 h 557"/>
              <a:gd name="T14" fmla="*/ 1513 w 1518"/>
              <a:gd name="T15" fmla="*/ 362 h 557"/>
              <a:gd name="T16" fmla="*/ 1504 w 1518"/>
              <a:gd name="T17" fmla="*/ 439 h 557"/>
              <a:gd name="T18" fmla="*/ 1385 w 1518"/>
              <a:gd name="T19" fmla="*/ 546 h 557"/>
              <a:gd name="T20" fmla="*/ 740 w 1518"/>
              <a:gd name="T21" fmla="*/ 554 h 557"/>
              <a:gd name="T22" fmla="*/ 412 w 1518"/>
              <a:gd name="T23" fmla="*/ 556 h 557"/>
              <a:gd name="T24" fmla="*/ 251 w 1518"/>
              <a:gd name="T25" fmla="*/ 556 h 557"/>
              <a:gd name="T26" fmla="*/ 169 w 1518"/>
              <a:gd name="T27" fmla="*/ 556 h 557"/>
              <a:gd name="T28" fmla="*/ 84 w 1518"/>
              <a:gd name="T29" fmla="*/ 526 h 557"/>
              <a:gd name="T30" fmla="*/ 8 w 1518"/>
              <a:gd name="T31" fmla="*/ 375 h 557"/>
              <a:gd name="T32" fmla="*/ 5 w 1518"/>
              <a:gd name="T33" fmla="*/ 227 h 557"/>
              <a:gd name="T34" fmla="*/ 62 w 1518"/>
              <a:gd name="T35" fmla="*/ 81 h 557"/>
              <a:gd name="T36" fmla="*/ 202 w 1518"/>
              <a:gd name="T37" fmla="*/ 38 h 557"/>
              <a:gd name="T38" fmla="*/ 814 w 1518"/>
              <a:gd name="T39" fmla="*/ 45 h 557"/>
              <a:gd name="T40" fmla="*/ 813 w 1518"/>
              <a:gd name="T41" fmla="*/ 91 h 557"/>
              <a:gd name="T42" fmla="*/ 577 w 1518"/>
              <a:gd name="T43" fmla="*/ 91 h 557"/>
              <a:gd name="T44" fmla="*/ 380 w 1518"/>
              <a:gd name="T45" fmla="*/ 90 h 557"/>
              <a:gd name="T46" fmla="*/ 265 w 1518"/>
              <a:gd name="T47" fmla="*/ 90 h 557"/>
              <a:gd name="T48" fmla="*/ 204 w 1518"/>
              <a:gd name="T49" fmla="*/ 90 h 557"/>
              <a:gd name="T50" fmla="*/ 147 w 1518"/>
              <a:gd name="T51" fmla="*/ 93 h 557"/>
              <a:gd name="T52" fmla="*/ 67 w 1518"/>
              <a:gd name="T53" fmla="*/ 159 h 557"/>
              <a:gd name="T54" fmla="*/ 56 w 1518"/>
              <a:gd name="T55" fmla="*/ 214 h 557"/>
              <a:gd name="T56" fmla="*/ 57 w 1518"/>
              <a:gd name="T57" fmla="*/ 284 h 557"/>
              <a:gd name="T58" fmla="*/ 65 w 1518"/>
              <a:gd name="T59" fmla="*/ 421 h 557"/>
              <a:gd name="T60" fmla="*/ 151 w 1518"/>
              <a:gd name="T61" fmla="*/ 503 h 557"/>
              <a:gd name="T62" fmla="*/ 182 w 1518"/>
              <a:gd name="T63" fmla="*/ 508 h 557"/>
              <a:gd name="T64" fmla="*/ 220 w 1518"/>
              <a:gd name="T65" fmla="*/ 508 h 557"/>
              <a:gd name="T66" fmla="*/ 297 w 1518"/>
              <a:gd name="T67" fmla="*/ 508 h 557"/>
              <a:gd name="T68" fmla="*/ 453 w 1518"/>
              <a:gd name="T69" fmla="*/ 508 h 557"/>
              <a:gd name="T70" fmla="*/ 769 w 1518"/>
              <a:gd name="T71" fmla="*/ 509 h 557"/>
              <a:gd name="T72" fmla="*/ 1082 w 1518"/>
              <a:gd name="T73" fmla="*/ 509 h 557"/>
              <a:gd name="T74" fmla="*/ 1235 w 1518"/>
              <a:gd name="T75" fmla="*/ 510 h 557"/>
              <a:gd name="T76" fmla="*/ 1310 w 1518"/>
              <a:gd name="T77" fmla="*/ 510 h 557"/>
              <a:gd name="T78" fmla="*/ 1379 w 1518"/>
              <a:gd name="T79" fmla="*/ 507 h 557"/>
              <a:gd name="T80" fmla="*/ 1467 w 1518"/>
              <a:gd name="T81" fmla="*/ 430 h 557"/>
              <a:gd name="T82" fmla="*/ 1476 w 1518"/>
              <a:gd name="T83" fmla="*/ 300 h 557"/>
              <a:gd name="T84" fmla="*/ 1472 w 1518"/>
              <a:gd name="T85" fmla="*/ 175 h 557"/>
              <a:gd name="T86" fmla="*/ 1413 w 1518"/>
              <a:gd name="T87" fmla="*/ 84 h 557"/>
              <a:gd name="T88" fmla="*/ 1319 w 1518"/>
              <a:gd name="T89" fmla="*/ 47 h 557"/>
              <a:gd name="T90" fmla="*/ 1217 w 1518"/>
              <a:gd name="T91" fmla="*/ 36 h 557"/>
              <a:gd name="T92" fmla="*/ 1048 w 1518"/>
              <a:gd name="T93" fmla="*/ 28 h 557"/>
              <a:gd name="T94" fmla="*/ 878 w 1518"/>
              <a:gd name="T95" fmla="*/ 26 h 557"/>
              <a:gd name="T96" fmla="*/ 877 w 1518"/>
              <a:gd name="T97" fmla="*/ 4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518" h="557">
                <a:moveTo>
                  <a:pt x="877" y="4"/>
                </a:moveTo>
                <a:cubicBezTo>
                  <a:pt x="877" y="4"/>
                  <a:pt x="931" y="1"/>
                  <a:pt x="1026" y="0"/>
                </a:cubicBezTo>
                <a:cubicBezTo>
                  <a:pt x="1073" y="0"/>
                  <a:pt x="1131" y="1"/>
                  <a:pt x="1197" y="4"/>
                </a:cubicBezTo>
                <a:cubicBezTo>
                  <a:pt x="1230" y="6"/>
                  <a:pt x="1265" y="9"/>
                  <a:pt x="1302" y="13"/>
                </a:cubicBezTo>
                <a:cubicBezTo>
                  <a:pt x="1338" y="17"/>
                  <a:pt x="1382" y="21"/>
                  <a:pt x="1419" y="47"/>
                </a:cubicBezTo>
                <a:cubicBezTo>
                  <a:pt x="1455" y="71"/>
                  <a:pt x="1486" y="107"/>
                  <a:pt x="1501" y="152"/>
                </a:cubicBezTo>
                <a:cubicBezTo>
                  <a:pt x="1518" y="199"/>
                  <a:pt x="1510" y="246"/>
                  <a:pt x="1513" y="291"/>
                </a:cubicBezTo>
                <a:cubicBezTo>
                  <a:pt x="1513" y="315"/>
                  <a:pt x="1513" y="338"/>
                  <a:pt x="1513" y="362"/>
                </a:cubicBezTo>
                <a:cubicBezTo>
                  <a:pt x="1514" y="385"/>
                  <a:pt x="1514" y="414"/>
                  <a:pt x="1504" y="439"/>
                </a:cubicBezTo>
                <a:cubicBezTo>
                  <a:pt x="1487" y="491"/>
                  <a:pt x="1441" y="534"/>
                  <a:pt x="1385" y="546"/>
                </a:cubicBezTo>
                <a:cubicBezTo>
                  <a:pt x="1174" y="555"/>
                  <a:pt x="961" y="551"/>
                  <a:pt x="740" y="554"/>
                </a:cubicBezTo>
                <a:cubicBezTo>
                  <a:pt x="630" y="554"/>
                  <a:pt x="521" y="555"/>
                  <a:pt x="412" y="556"/>
                </a:cubicBezTo>
                <a:cubicBezTo>
                  <a:pt x="358" y="556"/>
                  <a:pt x="304" y="556"/>
                  <a:pt x="251" y="556"/>
                </a:cubicBezTo>
                <a:cubicBezTo>
                  <a:pt x="223" y="556"/>
                  <a:pt x="199" y="557"/>
                  <a:pt x="169" y="556"/>
                </a:cubicBezTo>
                <a:cubicBezTo>
                  <a:pt x="139" y="554"/>
                  <a:pt x="109" y="543"/>
                  <a:pt x="84" y="526"/>
                </a:cubicBezTo>
                <a:cubicBezTo>
                  <a:pt x="34" y="493"/>
                  <a:pt x="5" y="430"/>
                  <a:pt x="8" y="375"/>
                </a:cubicBezTo>
                <a:cubicBezTo>
                  <a:pt x="7" y="324"/>
                  <a:pt x="6" y="275"/>
                  <a:pt x="5" y="227"/>
                </a:cubicBezTo>
                <a:cubicBezTo>
                  <a:pt x="0" y="176"/>
                  <a:pt x="21" y="115"/>
                  <a:pt x="62" y="81"/>
                </a:cubicBezTo>
                <a:cubicBezTo>
                  <a:pt x="100" y="43"/>
                  <a:pt x="162" y="35"/>
                  <a:pt x="202" y="38"/>
                </a:cubicBezTo>
                <a:cubicBezTo>
                  <a:pt x="543" y="39"/>
                  <a:pt x="782" y="41"/>
                  <a:pt x="814" y="45"/>
                </a:cubicBezTo>
                <a:cubicBezTo>
                  <a:pt x="940" y="59"/>
                  <a:pt x="1117" y="88"/>
                  <a:pt x="813" y="91"/>
                </a:cubicBezTo>
                <a:cubicBezTo>
                  <a:pt x="775" y="91"/>
                  <a:pt x="693" y="91"/>
                  <a:pt x="577" y="91"/>
                </a:cubicBezTo>
                <a:cubicBezTo>
                  <a:pt x="519" y="91"/>
                  <a:pt x="453" y="90"/>
                  <a:pt x="380" y="90"/>
                </a:cubicBezTo>
                <a:cubicBezTo>
                  <a:pt x="343" y="90"/>
                  <a:pt x="305" y="90"/>
                  <a:pt x="265" y="90"/>
                </a:cubicBezTo>
                <a:cubicBezTo>
                  <a:pt x="245" y="90"/>
                  <a:pt x="225" y="90"/>
                  <a:pt x="204" y="90"/>
                </a:cubicBezTo>
                <a:cubicBezTo>
                  <a:pt x="182" y="90"/>
                  <a:pt x="164" y="88"/>
                  <a:pt x="147" y="93"/>
                </a:cubicBezTo>
                <a:cubicBezTo>
                  <a:pt x="113" y="100"/>
                  <a:pt x="82" y="125"/>
                  <a:pt x="67" y="159"/>
                </a:cubicBezTo>
                <a:cubicBezTo>
                  <a:pt x="59" y="176"/>
                  <a:pt x="55" y="193"/>
                  <a:pt x="56" y="214"/>
                </a:cubicBezTo>
                <a:cubicBezTo>
                  <a:pt x="56" y="237"/>
                  <a:pt x="57" y="261"/>
                  <a:pt x="57" y="284"/>
                </a:cubicBezTo>
                <a:cubicBezTo>
                  <a:pt x="60" y="330"/>
                  <a:pt x="54" y="385"/>
                  <a:pt x="65" y="421"/>
                </a:cubicBezTo>
                <a:cubicBezTo>
                  <a:pt x="77" y="459"/>
                  <a:pt x="110" y="492"/>
                  <a:pt x="151" y="503"/>
                </a:cubicBezTo>
                <a:cubicBezTo>
                  <a:pt x="161" y="506"/>
                  <a:pt x="171" y="507"/>
                  <a:pt x="182" y="508"/>
                </a:cubicBezTo>
                <a:cubicBezTo>
                  <a:pt x="194" y="508"/>
                  <a:pt x="207" y="508"/>
                  <a:pt x="220" y="508"/>
                </a:cubicBezTo>
                <a:cubicBezTo>
                  <a:pt x="297" y="508"/>
                  <a:pt x="297" y="508"/>
                  <a:pt x="297" y="508"/>
                </a:cubicBezTo>
                <a:cubicBezTo>
                  <a:pt x="349" y="508"/>
                  <a:pt x="401" y="508"/>
                  <a:pt x="453" y="508"/>
                </a:cubicBezTo>
                <a:cubicBezTo>
                  <a:pt x="558" y="508"/>
                  <a:pt x="663" y="508"/>
                  <a:pt x="769" y="509"/>
                </a:cubicBezTo>
                <a:cubicBezTo>
                  <a:pt x="874" y="509"/>
                  <a:pt x="979" y="509"/>
                  <a:pt x="1082" y="509"/>
                </a:cubicBezTo>
                <a:cubicBezTo>
                  <a:pt x="1133" y="510"/>
                  <a:pt x="1184" y="510"/>
                  <a:pt x="1235" y="510"/>
                </a:cubicBezTo>
                <a:cubicBezTo>
                  <a:pt x="1260" y="510"/>
                  <a:pt x="1285" y="510"/>
                  <a:pt x="1310" y="510"/>
                </a:cubicBezTo>
                <a:cubicBezTo>
                  <a:pt x="1336" y="510"/>
                  <a:pt x="1360" y="512"/>
                  <a:pt x="1379" y="507"/>
                </a:cubicBezTo>
                <a:cubicBezTo>
                  <a:pt x="1419" y="498"/>
                  <a:pt x="1453" y="467"/>
                  <a:pt x="1467" y="430"/>
                </a:cubicBezTo>
                <a:cubicBezTo>
                  <a:pt x="1482" y="394"/>
                  <a:pt x="1474" y="345"/>
                  <a:pt x="1476" y="300"/>
                </a:cubicBezTo>
                <a:cubicBezTo>
                  <a:pt x="1475" y="256"/>
                  <a:pt x="1480" y="209"/>
                  <a:pt x="1472" y="175"/>
                </a:cubicBezTo>
                <a:cubicBezTo>
                  <a:pt x="1463" y="139"/>
                  <a:pt x="1441" y="106"/>
                  <a:pt x="1413" y="84"/>
                </a:cubicBezTo>
                <a:cubicBezTo>
                  <a:pt x="1385" y="61"/>
                  <a:pt x="1355" y="51"/>
                  <a:pt x="1319" y="47"/>
                </a:cubicBezTo>
                <a:cubicBezTo>
                  <a:pt x="1284" y="42"/>
                  <a:pt x="1250" y="39"/>
                  <a:pt x="1217" y="36"/>
                </a:cubicBezTo>
                <a:cubicBezTo>
                  <a:pt x="1153" y="31"/>
                  <a:pt x="1096" y="29"/>
                  <a:pt x="1048" y="28"/>
                </a:cubicBezTo>
                <a:cubicBezTo>
                  <a:pt x="951" y="26"/>
                  <a:pt x="891" y="27"/>
                  <a:pt x="878" y="26"/>
                </a:cubicBezTo>
                <a:cubicBezTo>
                  <a:pt x="777" y="19"/>
                  <a:pt x="700" y="13"/>
                  <a:pt x="877" y="4"/>
                </a:cubicBez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" name="Freeform 7">
            <a:extLst>
              <a:ext uri="{FF2B5EF4-FFF2-40B4-BE49-F238E27FC236}">
                <a16:creationId xmlns:a16="http://schemas.microsoft.com/office/drawing/2014/main" id="{B2E36F6A-6067-779E-C5FA-36AB29452264}"/>
              </a:ext>
            </a:extLst>
          </p:cNvPr>
          <p:cNvSpPr>
            <a:spLocks/>
          </p:cNvSpPr>
          <p:nvPr/>
        </p:nvSpPr>
        <p:spPr bwMode="auto">
          <a:xfrm>
            <a:off x="3560603" y="6252079"/>
            <a:ext cx="609494" cy="293750"/>
          </a:xfrm>
          <a:custGeom>
            <a:avLst/>
            <a:gdLst>
              <a:gd name="T0" fmla="*/ 877 w 1518"/>
              <a:gd name="T1" fmla="*/ 4 h 557"/>
              <a:gd name="T2" fmla="*/ 1026 w 1518"/>
              <a:gd name="T3" fmla="*/ 0 h 557"/>
              <a:gd name="T4" fmla="*/ 1197 w 1518"/>
              <a:gd name="T5" fmla="*/ 4 h 557"/>
              <a:gd name="T6" fmla="*/ 1302 w 1518"/>
              <a:gd name="T7" fmla="*/ 13 h 557"/>
              <a:gd name="T8" fmla="*/ 1419 w 1518"/>
              <a:gd name="T9" fmla="*/ 47 h 557"/>
              <a:gd name="T10" fmla="*/ 1501 w 1518"/>
              <a:gd name="T11" fmla="*/ 152 h 557"/>
              <a:gd name="T12" fmla="*/ 1513 w 1518"/>
              <a:gd name="T13" fmla="*/ 291 h 557"/>
              <a:gd name="T14" fmla="*/ 1513 w 1518"/>
              <a:gd name="T15" fmla="*/ 362 h 557"/>
              <a:gd name="T16" fmla="*/ 1504 w 1518"/>
              <a:gd name="T17" fmla="*/ 439 h 557"/>
              <a:gd name="T18" fmla="*/ 1385 w 1518"/>
              <a:gd name="T19" fmla="*/ 546 h 557"/>
              <a:gd name="T20" fmla="*/ 740 w 1518"/>
              <a:gd name="T21" fmla="*/ 554 h 557"/>
              <a:gd name="T22" fmla="*/ 412 w 1518"/>
              <a:gd name="T23" fmla="*/ 556 h 557"/>
              <a:gd name="T24" fmla="*/ 251 w 1518"/>
              <a:gd name="T25" fmla="*/ 556 h 557"/>
              <a:gd name="T26" fmla="*/ 169 w 1518"/>
              <a:gd name="T27" fmla="*/ 556 h 557"/>
              <a:gd name="T28" fmla="*/ 84 w 1518"/>
              <a:gd name="T29" fmla="*/ 526 h 557"/>
              <a:gd name="T30" fmla="*/ 8 w 1518"/>
              <a:gd name="T31" fmla="*/ 375 h 557"/>
              <a:gd name="T32" fmla="*/ 5 w 1518"/>
              <a:gd name="T33" fmla="*/ 227 h 557"/>
              <a:gd name="T34" fmla="*/ 62 w 1518"/>
              <a:gd name="T35" fmla="*/ 81 h 557"/>
              <a:gd name="T36" fmla="*/ 202 w 1518"/>
              <a:gd name="T37" fmla="*/ 38 h 557"/>
              <a:gd name="T38" fmla="*/ 814 w 1518"/>
              <a:gd name="T39" fmla="*/ 45 h 557"/>
              <a:gd name="T40" fmla="*/ 813 w 1518"/>
              <a:gd name="T41" fmla="*/ 91 h 557"/>
              <a:gd name="T42" fmla="*/ 577 w 1518"/>
              <a:gd name="T43" fmla="*/ 91 h 557"/>
              <a:gd name="T44" fmla="*/ 380 w 1518"/>
              <a:gd name="T45" fmla="*/ 90 h 557"/>
              <a:gd name="T46" fmla="*/ 265 w 1518"/>
              <a:gd name="T47" fmla="*/ 90 h 557"/>
              <a:gd name="T48" fmla="*/ 204 w 1518"/>
              <a:gd name="T49" fmla="*/ 90 h 557"/>
              <a:gd name="T50" fmla="*/ 147 w 1518"/>
              <a:gd name="T51" fmla="*/ 93 h 557"/>
              <a:gd name="T52" fmla="*/ 67 w 1518"/>
              <a:gd name="T53" fmla="*/ 159 h 557"/>
              <a:gd name="T54" fmla="*/ 56 w 1518"/>
              <a:gd name="T55" fmla="*/ 214 h 557"/>
              <a:gd name="T56" fmla="*/ 57 w 1518"/>
              <a:gd name="T57" fmla="*/ 284 h 557"/>
              <a:gd name="T58" fmla="*/ 65 w 1518"/>
              <a:gd name="T59" fmla="*/ 421 h 557"/>
              <a:gd name="T60" fmla="*/ 151 w 1518"/>
              <a:gd name="T61" fmla="*/ 503 h 557"/>
              <a:gd name="T62" fmla="*/ 182 w 1518"/>
              <a:gd name="T63" fmla="*/ 508 h 557"/>
              <a:gd name="T64" fmla="*/ 220 w 1518"/>
              <a:gd name="T65" fmla="*/ 508 h 557"/>
              <a:gd name="T66" fmla="*/ 297 w 1518"/>
              <a:gd name="T67" fmla="*/ 508 h 557"/>
              <a:gd name="T68" fmla="*/ 453 w 1518"/>
              <a:gd name="T69" fmla="*/ 508 h 557"/>
              <a:gd name="T70" fmla="*/ 769 w 1518"/>
              <a:gd name="T71" fmla="*/ 509 h 557"/>
              <a:gd name="T72" fmla="*/ 1082 w 1518"/>
              <a:gd name="T73" fmla="*/ 509 h 557"/>
              <a:gd name="T74" fmla="*/ 1235 w 1518"/>
              <a:gd name="T75" fmla="*/ 510 h 557"/>
              <a:gd name="T76" fmla="*/ 1310 w 1518"/>
              <a:gd name="T77" fmla="*/ 510 h 557"/>
              <a:gd name="T78" fmla="*/ 1379 w 1518"/>
              <a:gd name="T79" fmla="*/ 507 h 557"/>
              <a:gd name="T80" fmla="*/ 1467 w 1518"/>
              <a:gd name="T81" fmla="*/ 430 h 557"/>
              <a:gd name="T82" fmla="*/ 1476 w 1518"/>
              <a:gd name="T83" fmla="*/ 300 h 557"/>
              <a:gd name="T84" fmla="*/ 1472 w 1518"/>
              <a:gd name="T85" fmla="*/ 175 h 557"/>
              <a:gd name="T86" fmla="*/ 1413 w 1518"/>
              <a:gd name="T87" fmla="*/ 84 h 557"/>
              <a:gd name="T88" fmla="*/ 1319 w 1518"/>
              <a:gd name="T89" fmla="*/ 47 h 557"/>
              <a:gd name="T90" fmla="*/ 1217 w 1518"/>
              <a:gd name="T91" fmla="*/ 36 h 557"/>
              <a:gd name="T92" fmla="*/ 1048 w 1518"/>
              <a:gd name="T93" fmla="*/ 28 h 557"/>
              <a:gd name="T94" fmla="*/ 878 w 1518"/>
              <a:gd name="T95" fmla="*/ 26 h 557"/>
              <a:gd name="T96" fmla="*/ 877 w 1518"/>
              <a:gd name="T97" fmla="*/ 4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518" h="557">
                <a:moveTo>
                  <a:pt x="877" y="4"/>
                </a:moveTo>
                <a:cubicBezTo>
                  <a:pt x="877" y="4"/>
                  <a:pt x="931" y="1"/>
                  <a:pt x="1026" y="0"/>
                </a:cubicBezTo>
                <a:cubicBezTo>
                  <a:pt x="1073" y="0"/>
                  <a:pt x="1131" y="1"/>
                  <a:pt x="1197" y="4"/>
                </a:cubicBezTo>
                <a:cubicBezTo>
                  <a:pt x="1230" y="6"/>
                  <a:pt x="1265" y="9"/>
                  <a:pt x="1302" y="13"/>
                </a:cubicBezTo>
                <a:cubicBezTo>
                  <a:pt x="1338" y="17"/>
                  <a:pt x="1382" y="21"/>
                  <a:pt x="1419" y="47"/>
                </a:cubicBezTo>
                <a:cubicBezTo>
                  <a:pt x="1455" y="71"/>
                  <a:pt x="1486" y="107"/>
                  <a:pt x="1501" y="152"/>
                </a:cubicBezTo>
                <a:cubicBezTo>
                  <a:pt x="1518" y="199"/>
                  <a:pt x="1510" y="246"/>
                  <a:pt x="1513" y="291"/>
                </a:cubicBezTo>
                <a:cubicBezTo>
                  <a:pt x="1513" y="315"/>
                  <a:pt x="1513" y="338"/>
                  <a:pt x="1513" y="362"/>
                </a:cubicBezTo>
                <a:cubicBezTo>
                  <a:pt x="1514" y="385"/>
                  <a:pt x="1514" y="414"/>
                  <a:pt x="1504" y="439"/>
                </a:cubicBezTo>
                <a:cubicBezTo>
                  <a:pt x="1487" y="491"/>
                  <a:pt x="1441" y="534"/>
                  <a:pt x="1385" y="546"/>
                </a:cubicBezTo>
                <a:cubicBezTo>
                  <a:pt x="1174" y="555"/>
                  <a:pt x="961" y="551"/>
                  <a:pt x="740" y="554"/>
                </a:cubicBezTo>
                <a:cubicBezTo>
                  <a:pt x="630" y="554"/>
                  <a:pt x="521" y="555"/>
                  <a:pt x="412" y="556"/>
                </a:cubicBezTo>
                <a:cubicBezTo>
                  <a:pt x="358" y="556"/>
                  <a:pt x="304" y="556"/>
                  <a:pt x="251" y="556"/>
                </a:cubicBezTo>
                <a:cubicBezTo>
                  <a:pt x="223" y="556"/>
                  <a:pt x="199" y="557"/>
                  <a:pt x="169" y="556"/>
                </a:cubicBezTo>
                <a:cubicBezTo>
                  <a:pt x="139" y="554"/>
                  <a:pt x="109" y="543"/>
                  <a:pt x="84" y="526"/>
                </a:cubicBezTo>
                <a:cubicBezTo>
                  <a:pt x="34" y="493"/>
                  <a:pt x="5" y="430"/>
                  <a:pt x="8" y="375"/>
                </a:cubicBezTo>
                <a:cubicBezTo>
                  <a:pt x="7" y="324"/>
                  <a:pt x="6" y="275"/>
                  <a:pt x="5" y="227"/>
                </a:cubicBezTo>
                <a:cubicBezTo>
                  <a:pt x="0" y="176"/>
                  <a:pt x="21" y="115"/>
                  <a:pt x="62" y="81"/>
                </a:cubicBezTo>
                <a:cubicBezTo>
                  <a:pt x="100" y="43"/>
                  <a:pt x="162" y="35"/>
                  <a:pt x="202" y="38"/>
                </a:cubicBezTo>
                <a:cubicBezTo>
                  <a:pt x="543" y="39"/>
                  <a:pt x="782" y="41"/>
                  <a:pt x="814" y="45"/>
                </a:cubicBezTo>
                <a:cubicBezTo>
                  <a:pt x="940" y="59"/>
                  <a:pt x="1117" y="88"/>
                  <a:pt x="813" y="91"/>
                </a:cubicBezTo>
                <a:cubicBezTo>
                  <a:pt x="775" y="91"/>
                  <a:pt x="693" y="91"/>
                  <a:pt x="577" y="91"/>
                </a:cubicBezTo>
                <a:cubicBezTo>
                  <a:pt x="519" y="91"/>
                  <a:pt x="453" y="90"/>
                  <a:pt x="380" y="90"/>
                </a:cubicBezTo>
                <a:cubicBezTo>
                  <a:pt x="343" y="90"/>
                  <a:pt x="305" y="90"/>
                  <a:pt x="265" y="90"/>
                </a:cubicBezTo>
                <a:cubicBezTo>
                  <a:pt x="245" y="90"/>
                  <a:pt x="225" y="90"/>
                  <a:pt x="204" y="90"/>
                </a:cubicBezTo>
                <a:cubicBezTo>
                  <a:pt x="182" y="90"/>
                  <a:pt x="164" y="88"/>
                  <a:pt x="147" y="93"/>
                </a:cubicBezTo>
                <a:cubicBezTo>
                  <a:pt x="113" y="100"/>
                  <a:pt x="82" y="125"/>
                  <a:pt x="67" y="159"/>
                </a:cubicBezTo>
                <a:cubicBezTo>
                  <a:pt x="59" y="176"/>
                  <a:pt x="55" y="193"/>
                  <a:pt x="56" y="214"/>
                </a:cubicBezTo>
                <a:cubicBezTo>
                  <a:pt x="56" y="237"/>
                  <a:pt x="57" y="261"/>
                  <a:pt x="57" y="284"/>
                </a:cubicBezTo>
                <a:cubicBezTo>
                  <a:pt x="60" y="330"/>
                  <a:pt x="54" y="385"/>
                  <a:pt x="65" y="421"/>
                </a:cubicBezTo>
                <a:cubicBezTo>
                  <a:pt x="77" y="459"/>
                  <a:pt x="110" y="492"/>
                  <a:pt x="151" y="503"/>
                </a:cubicBezTo>
                <a:cubicBezTo>
                  <a:pt x="161" y="506"/>
                  <a:pt x="171" y="507"/>
                  <a:pt x="182" y="508"/>
                </a:cubicBezTo>
                <a:cubicBezTo>
                  <a:pt x="194" y="508"/>
                  <a:pt x="207" y="508"/>
                  <a:pt x="220" y="508"/>
                </a:cubicBezTo>
                <a:cubicBezTo>
                  <a:pt x="297" y="508"/>
                  <a:pt x="297" y="508"/>
                  <a:pt x="297" y="508"/>
                </a:cubicBezTo>
                <a:cubicBezTo>
                  <a:pt x="349" y="508"/>
                  <a:pt x="401" y="508"/>
                  <a:pt x="453" y="508"/>
                </a:cubicBezTo>
                <a:cubicBezTo>
                  <a:pt x="558" y="508"/>
                  <a:pt x="663" y="508"/>
                  <a:pt x="769" y="509"/>
                </a:cubicBezTo>
                <a:cubicBezTo>
                  <a:pt x="874" y="509"/>
                  <a:pt x="979" y="509"/>
                  <a:pt x="1082" y="509"/>
                </a:cubicBezTo>
                <a:cubicBezTo>
                  <a:pt x="1133" y="510"/>
                  <a:pt x="1184" y="510"/>
                  <a:pt x="1235" y="510"/>
                </a:cubicBezTo>
                <a:cubicBezTo>
                  <a:pt x="1260" y="510"/>
                  <a:pt x="1285" y="510"/>
                  <a:pt x="1310" y="510"/>
                </a:cubicBezTo>
                <a:cubicBezTo>
                  <a:pt x="1336" y="510"/>
                  <a:pt x="1360" y="512"/>
                  <a:pt x="1379" y="507"/>
                </a:cubicBezTo>
                <a:cubicBezTo>
                  <a:pt x="1419" y="498"/>
                  <a:pt x="1453" y="467"/>
                  <a:pt x="1467" y="430"/>
                </a:cubicBezTo>
                <a:cubicBezTo>
                  <a:pt x="1482" y="394"/>
                  <a:pt x="1474" y="345"/>
                  <a:pt x="1476" y="300"/>
                </a:cubicBezTo>
                <a:cubicBezTo>
                  <a:pt x="1475" y="256"/>
                  <a:pt x="1480" y="209"/>
                  <a:pt x="1472" y="175"/>
                </a:cubicBezTo>
                <a:cubicBezTo>
                  <a:pt x="1463" y="139"/>
                  <a:pt x="1441" y="106"/>
                  <a:pt x="1413" y="84"/>
                </a:cubicBezTo>
                <a:cubicBezTo>
                  <a:pt x="1385" y="61"/>
                  <a:pt x="1355" y="51"/>
                  <a:pt x="1319" y="47"/>
                </a:cubicBezTo>
                <a:cubicBezTo>
                  <a:pt x="1284" y="42"/>
                  <a:pt x="1250" y="39"/>
                  <a:pt x="1217" y="36"/>
                </a:cubicBezTo>
                <a:cubicBezTo>
                  <a:pt x="1153" y="31"/>
                  <a:pt x="1096" y="29"/>
                  <a:pt x="1048" y="28"/>
                </a:cubicBezTo>
                <a:cubicBezTo>
                  <a:pt x="951" y="26"/>
                  <a:pt x="891" y="27"/>
                  <a:pt x="878" y="26"/>
                </a:cubicBezTo>
                <a:cubicBezTo>
                  <a:pt x="777" y="19"/>
                  <a:pt x="700" y="13"/>
                  <a:pt x="877" y="4"/>
                </a:cubicBez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ABDB6AEC-DA7C-1B7A-19C4-1748739A9B6C}"/>
              </a:ext>
            </a:extLst>
          </p:cNvPr>
          <p:cNvGrpSpPr/>
          <p:nvPr/>
        </p:nvGrpSpPr>
        <p:grpSpPr>
          <a:xfrm>
            <a:off x="484710" y="3200778"/>
            <a:ext cx="485107" cy="512239"/>
            <a:chOff x="5004048" y="2492896"/>
            <a:chExt cx="864096" cy="864096"/>
          </a:xfrm>
        </p:grpSpPr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C1FCED1B-6C5B-C21A-245F-0F7281C7C6E9}"/>
                </a:ext>
              </a:extLst>
            </p:cNvPr>
            <p:cNvGrpSpPr/>
            <p:nvPr/>
          </p:nvGrpSpPr>
          <p:grpSpPr>
            <a:xfrm>
              <a:off x="5004048" y="2492896"/>
              <a:ext cx="864096" cy="864096"/>
              <a:chOff x="5004048" y="2492896"/>
              <a:chExt cx="864096" cy="864096"/>
            </a:xfrm>
          </p:grpSpPr>
          <p:sp>
            <p:nvSpPr>
              <p:cNvPr id="11" name="Łza 10">
                <a:extLst>
                  <a:ext uri="{FF2B5EF4-FFF2-40B4-BE49-F238E27FC236}">
                    <a16:creationId xmlns:a16="http://schemas.microsoft.com/office/drawing/2014/main" id="{AFA8F7C7-350F-4012-E4D9-765B4CD8E483}"/>
                  </a:ext>
                </a:extLst>
              </p:cNvPr>
              <p:cNvSpPr/>
              <p:nvPr/>
            </p:nvSpPr>
            <p:spPr>
              <a:xfrm rot="8100000">
                <a:off x="5004048" y="2492896"/>
                <a:ext cx="864096" cy="864096"/>
              </a:xfrm>
              <a:prstGeom prst="teardrop">
                <a:avLst>
                  <a:gd name="adj" fmla="val 101527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Owal 11">
                <a:extLst>
                  <a:ext uri="{FF2B5EF4-FFF2-40B4-BE49-F238E27FC236}">
                    <a16:creationId xmlns:a16="http://schemas.microsoft.com/office/drawing/2014/main" id="{FFD78DDB-A5DE-7363-691A-320C528A5E0F}"/>
                  </a:ext>
                </a:extLst>
              </p:cNvPr>
              <p:cNvSpPr/>
              <p:nvPr/>
            </p:nvSpPr>
            <p:spPr>
              <a:xfrm>
                <a:off x="5078086" y="2566934"/>
                <a:ext cx="716022" cy="7160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F42B868B-8234-72AE-D2DD-C8C84CE0FB09}"/>
                </a:ext>
              </a:extLst>
            </p:cNvPr>
            <p:cNvSpPr txBox="1"/>
            <p:nvPr/>
          </p:nvSpPr>
          <p:spPr>
            <a:xfrm>
              <a:off x="5076053" y="2702688"/>
              <a:ext cx="720079" cy="444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pl-PL" sz="2000" b="1" dirty="0"/>
            </a:p>
          </p:txBody>
        </p:sp>
      </p:grpSp>
      <p:sp>
        <p:nvSpPr>
          <p:cNvPr id="21" name="Freeform 60">
            <a:extLst>
              <a:ext uri="{FF2B5EF4-FFF2-40B4-BE49-F238E27FC236}">
                <a16:creationId xmlns:a16="http://schemas.microsoft.com/office/drawing/2014/main" id="{FCC0EF7F-78ED-DA9D-E3AF-41D572F9C62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40043" y="3328496"/>
            <a:ext cx="174435" cy="274896"/>
          </a:xfrm>
          <a:custGeom>
            <a:avLst/>
            <a:gdLst>
              <a:gd name="T0" fmla="*/ 230 w 274"/>
              <a:gd name="T1" fmla="*/ 70 h 432"/>
              <a:gd name="T2" fmla="*/ 153 w 274"/>
              <a:gd name="T3" fmla="*/ 54 h 432"/>
              <a:gd name="T4" fmla="*/ 101 w 274"/>
              <a:gd name="T5" fmla="*/ 81 h 432"/>
              <a:gd name="T6" fmla="*/ 164 w 274"/>
              <a:gd name="T7" fmla="*/ 121 h 432"/>
              <a:gd name="T8" fmla="*/ 274 w 274"/>
              <a:gd name="T9" fmla="*/ 220 h 432"/>
              <a:gd name="T10" fmla="*/ 232 w 274"/>
              <a:gd name="T11" fmla="*/ 289 h 432"/>
              <a:gd name="T12" fmla="*/ 258 w 274"/>
              <a:gd name="T13" fmla="*/ 341 h 432"/>
              <a:gd name="T14" fmla="*/ 129 w 274"/>
              <a:gd name="T15" fmla="*/ 432 h 432"/>
              <a:gd name="T16" fmla="*/ 20 w 274"/>
              <a:gd name="T17" fmla="*/ 407 h 432"/>
              <a:gd name="T18" fmla="*/ 37 w 274"/>
              <a:gd name="T19" fmla="*/ 355 h 432"/>
              <a:gd name="T20" fmla="*/ 125 w 274"/>
              <a:gd name="T21" fmla="*/ 378 h 432"/>
              <a:gd name="T22" fmla="*/ 178 w 274"/>
              <a:gd name="T23" fmla="*/ 349 h 432"/>
              <a:gd name="T24" fmla="*/ 116 w 274"/>
              <a:gd name="T25" fmla="*/ 307 h 432"/>
              <a:gd name="T26" fmla="*/ 0 w 274"/>
              <a:gd name="T27" fmla="*/ 209 h 432"/>
              <a:gd name="T28" fmla="*/ 48 w 274"/>
              <a:gd name="T29" fmla="*/ 140 h 432"/>
              <a:gd name="T30" fmla="*/ 25 w 274"/>
              <a:gd name="T31" fmla="*/ 88 h 432"/>
              <a:gd name="T32" fmla="*/ 152 w 274"/>
              <a:gd name="T33" fmla="*/ 0 h 432"/>
              <a:gd name="T34" fmla="*/ 244 w 274"/>
              <a:gd name="T35" fmla="*/ 17 h 432"/>
              <a:gd name="T36" fmla="*/ 230 w 274"/>
              <a:gd name="T37" fmla="*/ 70 h 432"/>
              <a:gd name="T38" fmla="*/ 119 w 274"/>
              <a:gd name="T39" fmla="*/ 238 h 432"/>
              <a:gd name="T40" fmla="*/ 187 w 274"/>
              <a:gd name="T41" fmla="*/ 263 h 432"/>
              <a:gd name="T42" fmla="*/ 205 w 274"/>
              <a:gd name="T43" fmla="*/ 233 h 432"/>
              <a:gd name="T44" fmla="*/ 165 w 274"/>
              <a:gd name="T45" fmla="*/ 192 h 432"/>
              <a:gd name="T46" fmla="*/ 90 w 274"/>
              <a:gd name="T47" fmla="*/ 164 h 432"/>
              <a:gd name="T48" fmla="*/ 69 w 274"/>
              <a:gd name="T49" fmla="*/ 195 h 432"/>
              <a:gd name="T50" fmla="*/ 119 w 274"/>
              <a:gd name="T51" fmla="*/ 238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74" h="432">
                <a:moveTo>
                  <a:pt x="230" y="70"/>
                </a:moveTo>
                <a:cubicBezTo>
                  <a:pt x="220" y="65"/>
                  <a:pt x="188" y="54"/>
                  <a:pt x="153" y="54"/>
                </a:cubicBezTo>
                <a:cubicBezTo>
                  <a:pt x="119" y="54"/>
                  <a:pt x="101" y="65"/>
                  <a:pt x="101" y="81"/>
                </a:cubicBezTo>
                <a:cubicBezTo>
                  <a:pt x="101" y="98"/>
                  <a:pt x="122" y="108"/>
                  <a:pt x="164" y="121"/>
                </a:cubicBezTo>
                <a:cubicBezTo>
                  <a:pt x="226" y="139"/>
                  <a:pt x="274" y="162"/>
                  <a:pt x="274" y="220"/>
                </a:cubicBezTo>
                <a:cubicBezTo>
                  <a:pt x="274" y="250"/>
                  <a:pt x="257" y="273"/>
                  <a:pt x="232" y="289"/>
                </a:cubicBezTo>
                <a:cubicBezTo>
                  <a:pt x="243" y="297"/>
                  <a:pt x="258" y="316"/>
                  <a:pt x="258" y="341"/>
                </a:cubicBezTo>
                <a:cubicBezTo>
                  <a:pt x="258" y="411"/>
                  <a:pt x="183" y="432"/>
                  <a:pt x="129" y="432"/>
                </a:cubicBezTo>
                <a:cubicBezTo>
                  <a:pt x="94" y="432"/>
                  <a:pt x="51" y="427"/>
                  <a:pt x="20" y="407"/>
                </a:cubicBezTo>
                <a:cubicBezTo>
                  <a:pt x="20" y="407"/>
                  <a:pt x="4" y="371"/>
                  <a:pt x="37" y="355"/>
                </a:cubicBezTo>
                <a:cubicBezTo>
                  <a:pt x="47" y="360"/>
                  <a:pt x="90" y="378"/>
                  <a:pt x="125" y="378"/>
                </a:cubicBezTo>
                <a:cubicBezTo>
                  <a:pt x="156" y="378"/>
                  <a:pt x="178" y="369"/>
                  <a:pt x="178" y="349"/>
                </a:cubicBezTo>
                <a:cubicBezTo>
                  <a:pt x="178" y="331"/>
                  <a:pt x="160" y="320"/>
                  <a:pt x="116" y="307"/>
                </a:cubicBezTo>
                <a:cubicBezTo>
                  <a:pt x="54" y="289"/>
                  <a:pt x="0" y="265"/>
                  <a:pt x="0" y="209"/>
                </a:cubicBezTo>
                <a:cubicBezTo>
                  <a:pt x="0" y="184"/>
                  <a:pt x="16" y="155"/>
                  <a:pt x="48" y="140"/>
                </a:cubicBezTo>
                <a:cubicBezTo>
                  <a:pt x="36" y="130"/>
                  <a:pt x="25" y="109"/>
                  <a:pt x="25" y="88"/>
                </a:cubicBezTo>
                <a:cubicBezTo>
                  <a:pt x="25" y="31"/>
                  <a:pt x="81" y="0"/>
                  <a:pt x="152" y="0"/>
                </a:cubicBezTo>
                <a:cubicBezTo>
                  <a:pt x="186" y="0"/>
                  <a:pt x="217" y="6"/>
                  <a:pt x="244" y="17"/>
                </a:cubicBezTo>
                <a:cubicBezTo>
                  <a:pt x="244" y="17"/>
                  <a:pt x="261" y="50"/>
                  <a:pt x="230" y="70"/>
                </a:cubicBezTo>
                <a:close/>
                <a:moveTo>
                  <a:pt x="119" y="238"/>
                </a:moveTo>
                <a:cubicBezTo>
                  <a:pt x="146" y="248"/>
                  <a:pt x="175" y="256"/>
                  <a:pt x="187" y="263"/>
                </a:cubicBezTo>
                <a:cubicBezTo>
                  <a:pt x="198" y="256"/>
                  <a:pt x="205" y="244"/>
                  <a:pt x="205" y="233"/>
                </a:cubicBezTo>
                <a:cubicBezTo>
                  <a:pt x="205" y="217"/>
                  <a:pt x="193" y="203"/>
                  <a:pt x="165" y="192"/>
                </a:cubicBezTo>
                <a:cubicBezTo>
                  <a:pt x="140" y="183"/>
                  <a:pt x="107" y="172"/>
                  <a:pt x="90" y="164"/>
                </a:cubicBezTo>
                <a:cubicBezTo>
                  <a:pt x="77" y="171"/>
                  <a:pt x="69" y="181"/>
                  <a:pt x="69" y="195"/>
                </a:cubicBezTo>
                <a:cubicBezTo>
                  <a:pt x="69" y="213"/>
                  <a:pt x="84" y="226"/>
                  <a:pt x="119" y="238"/>
                </a:cubicBez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350663"/>
            <a:endParaRPr lang="en-US" sz="1350" dirty="0">
              <a:solidFill>
                <a:schemeClr val="lt1"/>
              </a:solidFill>
            </a:endParaRPr>
          </a:p>
        </p:txBody>
      </p:sp>
      <p:sp>
        <p:nvSpPr>
          <p:cNvPr id="44" name="Freeform 49">
            <a:extLst>
              <a:ext uri="{FF2B5EF4-FFF2-40B4-BE49-F238E27FC236}">
                <a16:creationId xmlns:a16="http://schemas.microsoft.com/office/drawing/2014/main" id="{7C9457EC-A517-787B-8161-588DCDF5759D}"/>
              </a:ext>
            </a:extLst>
          </p:cNvPr>
          <p:cNvSpPr>
            <a:spLocks/>
          </p:cNvSpPr>
          <p:nvPr/>
        </p:nvSpPr>
        <p:spPr bwMode="auto">
          <a:xfrm>
            <a:off x="4264310" y="5597595"/>
            <a:ext cx="3759560" cy="45719"/>
          </a:xfrm>
          <a:custGeom>
            <a:avLst/>
            <a:gdLst/>
            <a:ahLst/>
            <a:cxnLst>
              <a:cxn ang="0">
                <a:pos x="623" y="16"/>
              </a:cxn>
              <a:cxn ang="0">
                <a:pos x="49" y="2"/>
              </a:cxn>
              <a:cxn ang="0">
                <a:pos x="49" y="14"/>
              </a:cxn>
              <a:cxn ang="0">
                <a:pos x="623" y="22"/>
              </a:cxn>
              <a:cxn ang="0">
                <a:pos x="623" y="16"/>
              </a:cxn>
            </a:cxnLst>
            <a:rect l="0" t="0" r="r" b="b"/>
            <a:pathLst>
              <a:path w="652" h="22">
                <a:moveTo>
                  <a:pt x="623" y="16"/>
                </a:moveTo>
                <a:cubicBezTo>
                  <a:pt x="623" y="13"/>
                  <a:pt x="70" y="0"/>
                  <a:pt x="49" y="2"/>
                </a:cubicBezTo>
                <a:cubicBezTo>
                  <a:pt x="29" y="5"/>
                  <a:pt x="0" y="11"/>
                  <a:pt x="49" y="14"/>
                </a:cubicBezTo>
                <a:cubicBezTo>
                  <a:pt x="98" y="16"/>
                  <a:pt x="607" y="21"/>
                  <a:pt x="623" y="22"/>
                </a:cubicBezTo>
                <a:cubicBezTo>
                  <a:pt x="639" y="20"/>
                  <a:pt x="652" y="18"/>
                  <a:pt x="623" y="16"/>
                </a:cubicBezTo>
                <a:close/>
              </a:path>
            </a:pathLst>
          </a:custGeom>
          <a:solidFill>
            <a:srgbClr val="B0151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sz="14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35E46A2-8295-05EA-1EEF-366177150216}"/>
              </a:ext>
            </a:extLst>
          </p:cNvPr>
          <p:cNvSpPr txBox="1"/>
          <p:nvPr/>
        </p:nvSpPr>
        <p:spPr>
          <a:xfrm>
            <a:off x="7767733" y="5165929"/>
            <a:ext cx="1538160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000" dirty="0"/>
              <a:t>Stan na 04.12.2023</a:t>
            </a:r>
          </a:p>
        </p:txBody>
      </p:sp>
    </p:spTree>
    <p:extLst>
      <p:ext uri="{BB962C8B-B14F-4D97-AF65-F5344CB8AC3E}">
        <p14:creationId xmlns:p14="http://schemas.microsoft.com/office/powerpoint/2010/main" val="65080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DA610B-30C4-41F5-FFB7-2D6AF8EA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74788"/>
            <a:ext cx="8153474" cy="676052"/>
          </a:xfrm>
        </p:spPr>
        <p:txBody>
          <a:bodyPr/>
          <a:lstStyle/>
          <a:p>
            <a:r>
              <a:rPr lang="pl-PL" sz="3200" dirty="0"/>
              <a:t>Najczęściej opiniowane PPZ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176457-343C-5874-8664-67F7C93F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pic>
        <p:nvPicPr>
          <p:cNvPr id="6" name="Obraz 5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D1D5C7A8-9BE9-CBAB-BE83-7AFC7BA17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Podtytuł 2">
            <a:extLst>
              <a:ext uri="{FF2B5EF4-FFF2-40B4-BE49-F238E27FC236}">
                <a16:creationId xmlns:a16="http://schemas.microsoft.com/office/drawing/2014/main" id="{BF311629-2F9F-871E-06A0-77784FF141E5}"/>
              </a:ext>
            </a:extLst>
          </p:cNvPr>
          <p:cNvSpPr txBox="1">
            <a:spLocks/>
          </p:cNvSpPr>
          <p:nvPr/>
        </p:nvSpPr>
        <p:spPr>
          <a:xfrm>
            <a:off x="7231379" y="254236"/>
            <a:ext cx="1695330" cy="66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1600" cap="none" dirty="0">
                <a:solidFill>
                  <a:srgbClr val="19718D"/>
                </a:solidFill>
                <a:ea typeface="Rollerscript Rough" panose="03070600040307000000" pitchFamily="66" charset="-18"/>
                <a:cs typeface="Forte Forward" panose="020F0502020204030204" pitchFamily="2" charset="-18"/>
              </a:rPr>
              <a:t>Opiniowanie PPZ</a:t>
            </a:r>
          </a:p>
        </p:txBody>
      </p:sp>
      <p:pic>
        <p:nvPicPr>
          <p:cNvPr id="51" name="Obraz 50" descr="Obraz zawierający pismo odręczne, Czcionka, kaligrafia, Grafika&#10;&#10;Opis wygenerowany automatycznie">
            <a:extLst>
              <a:ext uri="{FF2B5EF4-FFF2-40B4-BE49-F238E27FC236}">
                <a16:creationId xmlns:a16="http://schemas.microsoft.com/office/drawing/2014/main" id="{89A431DB-BF6E-2EC1-9FBE-E6CFAC568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97" y="1182346"/>
            <a:ext cx="1614489" cy="293273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E6BB446-84E7-59F9-CACF-1C666487C477}"/>
              </a:ext>
            </a:extLst>
          </p:cNvPr>
          <p:cNvSpPr txBox="1"/>
          <p:nvPr/>
        </p:nvSpPr>
        <p:spPr>
          <a:xfrm>
            <a:off x="407474" y="1904197"/>
            <a:ext cx="20516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accent4"/>
                </a:solidFill>
                <a:cs typeface="Segoe UI" panose="020B0502040204020203" pitchFamily="34" charset="0"/>
              </a:rPr>
              <a:t>Szczepienia</a:t>
            </a:r>
          </a:p>
          <a:p>
            <a:pPr algn="ctr"/>
            <a:endParaRPr lang="pl-PL" sz="1400" dirty="0">
              <a:cs typeface="Segoe UI" panose="020B0502040204020203" pitchFamily="34" charset="0"/>
            </a:endParaRPr>
          </a:p>
          <a:p>
            <a:pPr algn="ctr"/>
            <a:r>
              <a:rPr lang="pl-PL" sz="1400" dirty="0">
                <a:cs typeface="Segoe UI" panose="020B0502040204020203" pitchFamily="34" charset="0"/>
              </a:rPr>
              <a:t>1165 PPZ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6D26979-9ECB-F0FD-D448-CA1B7BB2F307}"/>
              </a:ext>
            </a:extLst>
          </p:cNvPr>
          <p:cNvSpPr txBox="1"/>
          <p:nvPr/>
        </p:nvSpPr>
        <p:spPr>
          <a:xfrm>
            <a:off x="3609511" y="1904197"/>
            <a:ext cx="20542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accent1"/>
                </a:solidFill>
                <a:cs typeface="Segoe UI" panose="020B0502040204020203" pitchFamily="34" charset="0"/>
              </a:rPr>
              <a:t>Rehabilitacja</a:t>
            </a:r>
          </a:p>
          <a:p>
            <a:pPr algn="ctr"/>
            <a:endParaRPr lang="pl-PL" sz="1400" dirty="0">
              <a:cs typeface="Segoe UI" panose="020B0502040204020203" pitchFamily="34" charset="0"/>
            </a:endParaRPr>
          </a:p>
          <a:p>
            <a:pPr algn="ctr"/>
            <a:r>
              <a:rPr lang="pl-PL" sz="1400" dirty="0">
                <a:cs typeface="Segoe UI" panose="020B0502040204020203" pitchFamily="34" charset="0"/>
              </a:rPr>
              <a:t>271 PPZ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EB830EC-A4FE-8891-39E7-DBB2F9316DAE}"/>
              </a:ext>
            </a:extLst>
          </p:cNvPr>
          <p:cNvSpPr txBox="1"/>
          <p:nvPr/>
        </p:nvSpPr>
        <p:spPr>
          <a:xfrm>
            <a:off x="2025092" y="5851415"/>
            <a:ext cx="2051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Onkologia</a:t>
            </a:r>
          </a:p>
          <a:p>
            <a:pPr algn="ctr"/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345 PPZ</a:t>
            </a:r>
          </a:p>
          <a:p>
            <a:pPr algn="ctr"/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367662D-BD27-879C-4DC9-804EDD59F491}"/>
              </a:ext>
            </a:extLst>
          </p:cNvPr>
          <p:cNvSpPr txBox="1"/>
          <p:nvPr/>
        </p:nvSpPr>
        <p:spPr>
          <a:xfrm>
            <a:off x="5214029" y="5851415"/>
            <a:ext cx="20516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accent6"/>
                </a:solidFill>
                <a:cs typeface="Segoe UI" panose="020B0502040204020203" pitchFamily="34" charset="0"/>
              </a:rPr>
              <a:t>Stomatologia</a:t>
            </a:r>
          </a:p>
          <a:p>
            <a:pPr algn="ctr"/>
            <a:endParaRPr lang="pl-PL" sz="1400" dirty="0">
              <a:cs typeface="Segoe UI" panose="020B0502040204020203" pitchFamily="34" charset="0"/>
            </a:endParaRPr>
          </a:p>
          <a:p>
            <a:pPr algn="ctr"/>
            <a:r>
              <a:rPr lang="pl-PL" sz="1400" dirty="0">
                <a:cs typeface="Segoe UI" panose="020B0502040204020203" pitchFamily="34" charset="0"/>
              </a:rPr>
              <a:t>148 PPZ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F630488B-F298-0FAB-2619-39CA8B2FB1AD}"/>
              </a:ext>
            </a:extLst>
          </p:cNvPr>
          <p:cNvSpPr/>
          <p:nvPr/>
        </p:nvSpPr>
        <p:spPr>
          <a:xfrm rot="5400000">
            <a:off x="2496768" y="4152967"/>
            <a:ext cx="1083442" cy="1083440"/>
          </a:xfrm>
          <a:prstGeom prst="ellipse">
            <a:avLst/>
          </a:prstGeom>
          <a:solidFill>
            <a:schemeClr val="accent5"/>
          </a:solidFill>
          <a:ln w="114300">
            <a:solidFill>
              <a:schemeClr val="accent5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grpSp>
        <p:nvGrpSpPr>
          <p:cNvPr id="14" name="Grupa 36">
            <a:extLst>
              <a:ext uri="{FF2B5EF4-FFF2-40B4-BE49-F238E27FC236}">
                <a16:creationId xmlns:a16="http://schemas.microsoft.com/office/drawing/2014/main" id="{40EED972-8B0C-EE9E-3DD2-3B3BA8629C00}"/>
              </a:ext>
            </a:extLst>
          </p:cNvPr>
          <p:cNvGrpSpPr/>
          <p:nvPr/>
        </p:nvGrpSpPr>
        <p:grpSpPr>
          <a:xfrm>
            <a:off x="2971395" y="5494642"/>
            <a:ext cx="146027" cy="291156"/>
            <a:chOff x="1867196" y="4894068"/>
            <a:chExt cx="236936" cy="472415"/>
          </a:xfrm>
        </p:grpSpPr>
        <p:sp>
          <p:nvSpPr>
            <p:cNvPr id="15" name="Elipsa 13">
              <a:extLst>
                <a:ext uri="{FF2B5EF4-FFF2-40B4-BE49-F238E27FC236}">
                  <a16:creationId xmlns:a16="http://schemas.microsoft.com/office/drawing/2014/main" id="{1088EBAA-6770-71E0-0305-3A4C19CEFD3E}"/>
                </a:ext>
              </a:extLst>
            </p:cNvPr>
            <p:cNvSpPr/>
            <p:nvPr/>
          </p:nvSpPr>
          <p:spPr>
            <a:xfrm rot="5400000">
              <a:off x="1867196" y="5129547"/>
              <a:ext cx="236936" cy="23693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>
                <a:solidFill>
                  <a:schemeClr val="tx1"/>
                </a:solidFill>
              </a:endParaRPr>
            </a:p>
          </p:txBody>
        </p:sp>
        <p:cxnSp>
          <p:nvCxnSpPr>
            <p:cNvPr id="16" name="Łącznik prostoliniowy 14">
              <a:extLst>
                <a:ext uri="{FF2B5EF4-FFF2-40B4-BE49-F238E27FC236}">
                  <a16:creationId xmlns:a16="http://schemas.microsoft.com/office/drawing/2014/main" id="{63F38BB4-3519-4C84-5A4A-4C5FFF624EB2}"/>
                </a:ext>
              </a:extLst>
            </p:cNvPr>
            <p:cNvCxnSpPr/>
            <p:nvPr/>
          </p:nvCxnSpPr>
          <p:spPr>
            <a:xfrm rot="5400000" flipH="1">
              <a:off x="1863813" y="5015919"/>
              <a:ext cx="243701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Owal 12">
            <a:extLst>
              <a:ext uri="{FF2B5EF4-FFF2-40B4-BE49-F238E27FC236}">
                <a16:creationId xmlns:a16="http://schemas.microsoft.com/office/drawing/2014/main" id="{756D4F48-A982-2071-CE99-9A9E82614477}"/>
              </a:ext>
            </a:extLst>
          </p:cNvPr>
          <p:cNvSpPr/>
          <p:nvPr/>
        </p:nvSpPr>
        <p:spPr>
          <a:xfrm rot="16200000">
            <a:off x="4096680" y="3470390"/>
            <a:ext cx="1083446" cy="1083446"/>
          </a:xfrm>
          <a:prstGeom prst="ellipse">
            <a:avLst/>
          </a:prstGeom>
          <a:solidFill>
            <a:schemeClr val="accent1"/>
          </a:solidFill>
          <a:ln w="114300">
            <a:solidFill>
              <a:schemeClr val="accent1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grpSp>
        <p:nvGrpSpPr>
          <p:cNvPr id="18" name="Grupa 35">
            <a:extLst>
              <a:ext uri="{FF2B5EF4-FFF2-40B4-BE49-F238E27FC236}">
                <a16:creationId xmlns:a16="http://schemas.microsoft.com/office/drawing/2014/main" id="{7EE954AE-6D0D-C687-DE7F-B29D2E7054AE}"/>
              </a:ext>
            </a:extLst>
          </p:cNvPr>
          <p:cNvGrpSpPr/>
          <p:nvPr/>
        </p:nvGrpSpPr>
        <p:grpSpPr>
          <a:xfrm>
            <a:off x="4565390" y="2921407"/>
            <a:ext cx="146027" cy="290751"/>
            <a:chOff x="4453531" y="1826372"/>
            <a:chExt cx="236936" cy="471758"/>
          </a:xfrm>
        </p:grpSpPr>
        <p:sp>
          <p:nvSpPr>
            <p:cNvPr id="19" name="Elipsa 19">
              <a:extLst>
                <a:ext uri="{FF2B5EF4-FFF2-40B4-BE49-F238E27FC236}">
                  <a16:creationId xmlns:a16="http://schemas.microsoft.com/office/drawing/2014/main" id="{699D4C4F-B78C-75A7-5F9F-1534C64CF329}"/>
                </a:ext>
              </a:extLst>
            </p:cNvPr>
            <p:cNvSpPr/>
            <p:nvPr/>
          </p:nvSpPr>
          <p:spPr>
            <a:xfrm rot="16200000">
              <a:off x="4453531" y="1826372"/>
              <a:ext cx="236936" cy="23693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>
                <a:solidFill>
                  <a:schemeClr val="tx1"/>
                </a:solidFill>
              </a:endParaRPr>
            </a:p>
          </p:txBody>
        </p:sp>
        <p:cxnSp>
          <p:nvCxnSpPr>
            <p:cNvPr id="20" name="Łącznik prostoliniowy 20">
              <a:extLst>
                <a:ext uri="{FF2B5EF4-FFF2-40B4-BE49-F238E27FC236}">
                  <a16:creationId xmlns:a16="http://schemas.microsoft.com/office/drawing/2014/main" id="{3F25B698-81B1-7683-3BE5-AF959957555C}"/>
                </a:ext>
              </a:extLst>
            </p:cNvPr>
            <p:cNvCxnSpPr/>
            <p:nvPr/>
          </p:nvCxnSpPr>
          <p:spPr>
            <a:xfrm rot="16200000" flipH="1">
              <a:off x="4440547" y="2176280"/>
              <a:ext cx="243701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Owal 12">
            <a:extLst>
              <a:ext uri="{FF2B5EF4-FFF2-40B4-BE49-F238E27FC236}">
                <a16:creationId xmlns:a16="http://schemas.microsoft.com/office/drawing/2014/main" id="{8022931D-7CA1-33EF-FFC7-FA666605D014}"/>
              </a:ext>
            </a:extLst>
          </p:cNvPr>
          <p:cNvSpPr/>
          <p:nvPr/>
        </p:nvSpPr>
        <p:spPr>
          <a:xfrm rot="5400000">
            <a:off x="5696593" y="4135848"/>
            <a:ext cx="1083442" cy="1083440"/>
          </a:xfrm>
          <a:prstGeom prst="ellipse">
            <a:avLst/>
          </a:prstGeom>
          <a:solidFill>
            <a:schemeClr val="accent6"/>
          </a:solidFill>
          <a:ln w="114300">
            <a:solidFill>
              <a:schemeClr val="accent6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grpSp>
        <p:nvGrpSpPr>
          <p:cNvPr id="22" name="Grupa 34">
            <a:extLst>
              <a:ext uri="{FF2B5EF4-FFF2-40B4-BE49-F238E27FC236}">
                <a16:creationId xmlns:a16="http://schemas.microsoft.com/office/drawing/2014/main" id="{152AF328-2727-09CF-D9E8-6CDFCED18398}"/>
              </a:ext>
            </a:extLst>
          </p:cNvPr>
          <p:cNvGrpSpPr/>
          <p:nvPr/>
        </p:nvGrpSpPr>
        <p:grpSpPr>
          <a:xfrm>
            <a:off x="6165303" y="5477524"/>
            <a:ext cx="146027" cy="296224"/>
            <a:chOff x="7049468" y="4894068"/>
            <a:chExt cx="236936" cy="480637"/>
          </a:xfrm>
        </p:grpSpPr>
        <p:sp>
          <p:nvSpPr>
            <p:cNvPr id="23" name="Elipsa 25">
              <a:extLst>
                <a:ext uri="{FF2B5EF4-FFF2-40B4-BE49-F238E27FC236}">
                  <a16:creationId xmlns:a16="http://schemas.microsoft.com/office/drawing/2014/main" id="{44EF92AE-D97C-FD60-FA7A-5B20616E049D}"/>
                </a:ext>
              </a:extLst>
            </p:cNvPr>
            <p:cNvSpPr/>
            <p:nvPr/>
          </p:nvSpPr>
          <p:spPr>
            <a:xfrm rot="5400000">
              <a:off x="7049468" y="5137769"/>
              <a:ext cx="236936" cy="23693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>
                <a:solidFill>
                  <a:schemeClr val="tx1"/>
                </a:solidFill>
              </a:endParaRPr>
            </a:p>
          </p:txBody>
        </p:sp>
        <p:cxnSp>
          <p:nvCxnSpPr>
            <p:cNvPr id="24" name="Łącznik prostoliniowy 26">
              <a:extLst>
                <a:ext uri="{FF2B5EF4-FFF2-40B4-BE49-F238E27FC236}">
                  <a16:creationId xmlns:a16="http://schemas.microsoft.com/office/drawing/2014/main" id="{054E6A8B-1C93-AD2C-D462-C06EB81D9489}"/>
                </a:ext>
              </a:extLst>
            </p:cNvPr>
            <p:cNvCxnSpPr/>
            <p:nvPr/>
          </p:nvCxnSpPr>
          <p:spPr>
            <a:xfrm rot="5400000" flipH="1">
              <a:off x="7055687" y="5015919"/>
              <a:ext cx="243701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wal 12">
            <a:extLst>
              <a:ext uri="{FF2B5EF4-FFF2-40B4-BE49-F238E27FC236}">
                <a16:creationId xmlns:a16="http://schemas.microsoft.com/office/drawing/2014/main" id="{50C17C17-DA77-C5C0-BD4F-FA4333237256}"/>
              </a:ext>
            </a:extLst>
          </p:cNvPr>
          <p:cNvSpPr/>
          <p:nvPr/>
        </p:nvSpPr>
        <p:spPr>
          <a:xfrm rot="16200000">
            <a:off x="894491" y="3470389"/>
            <a:ext cx="1083446" cy="1083446"/>
          </a:xfrm>
          <a:prstGeom prst="ellipse">
            <a:avLst/>
          </a:prstGeom>
          <a:solidFill>
            <a:schemeClr val="accent4"/>
          </a:solidFill>
          <a:ln w="114300">
            <a:solidFill>
              <a:schemeClr val="accent4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26" name="Grupa 35">
            <a:extLst>
              <a:ext uri="{FF2B5EF4-FFF2-40B4-BE49-F238E27FC236}">
                <a16:creationId xmlns:a16="http://schemas.microsoft.com/office/drawing/2014/main" id="{F8127005-3129-97E2-89B2-A3DE047350B4}"/>
              </a:ext>
            </a:extLst>
          </p:cNvPr>
          <p:cNvGrpSpPr/>
          <p:nvPr/>
        </p:nvGrpSpPr>
        <p:grpSpPr>
          <a:xfrm>
            <a:off x="1364237" y="2921404"/>
            <a:ext cx="146027" cy="290752"/>
            <a:chOff x="4441776" y="1826371"/>
            <a:chExt cx="236936" cy="471759"/>
          </a:xfrm>
        </p:grpSpPr>
        <p:sp>
          <p:nvSpPr>
            <p:cNvPr id="27" name="Elipsa 19">
              <a:extLst>
                <a:ext uri="{FF2B5EF4-FFF2-40B4-BE49-F238E27FC236}">
                  <a16:creationId xmlns:a16="http://schemas.microsoft.com/office/drawing/2014/main" id="{ADEEBE94-5AE1-8EF2-3158-63B6A2A98548}"/>
                </a:ext>
              </a:extLst>
            </p:cNvPr>
            <p:cNvSpPr/>
            <p:nvPr/>
          </p:nvSpPr>
          <p:spPr>
            <a:xfrm rot="16200000">
              <a:off x="4441775" y="1826372"/>
              <a:ext cx="236937" cy="23693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>
                <a:solidFill>
                  <a:schemeClr val="tx1"/>
                </a:solidFill>
              </a:endParaRPr>
            </a:p>
          </p:txBody>
        </p:sp>
        <p:cxnSp>
          <p:nvCxnSpPr>
            <p:cNvPr id="28" name="Łącznik prostoliniowy 20">
              <a:extLst>
                <a:ext uri="{FF2B5EF4-FFF2-40B4-BE49-F238E27FC236}">
                  <a16:creationId xmlns:a16="http://schemas.microsoft.com/office/drawing/2014/main" id="{195D504F-0773-4A6F-5151-C40204E56374}"/>
                </a:ext>
              </a:extLst>
            </p:cNvPr>
            <p:cNvCxnSpPr/>
            <p:nvPr/>
          </p:nvCxnSpPr>
          <p:spPr>
            <a:xfrm rot="16200000" flipH="1">
              <a:off x="4440547" y="2176280"/>
              <a:ext cx="243701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Freeform 13">
            <a:extLst>
              <a:ext uri="{FF2B5EF4-FFF2-40B4-BE49-F238E27FC236}">
                <a16:creationId xmlns:a16="http://schemas.microsoft.com/office/drawing/2014/main" id="{01303F96-EFF1-6C1C-52D6-CF22DD8C067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14333" y="3798163"/>
            <a:ext cx="436300" cy="462628"/>
          </a:xfrm>
          <a:custGeom>
            <a:avLst/>
            <a:gdLst>
              <a:gd name="T0" fmla="*/ 78 w 275"/>
              <a:gd name="T1" fmla="*/ 161 h 292"/>
              <a:gd name="T2" fmla="*/ 61 w 275"/>
              <a:gd name="T3" fmla="*/ 129 h 292"/>
              <a:gd name="T4" fmla="*/ 61 w 275"/>
              <a:gd name="T5" fmla="*/ 22 h 292"/>
              <a:gd name="T6" fmla="*/ 39 w 275"/>
              <a:gd name="T7" fmla="*/ 0 h 292"/>
              <a:gd name="T8" fmla="*/ 17 w 275"/>
              <a:gd name="T9" fmla="*/ 22 h 292"/>
              <a:gd name="T10" fmla="*/ 17 w 275"/>
              <a:gd name="T11" fmla="*/ 129 h 292"/>
              <a:gd name="T12" fmla="*/ 0 w 275"/>
              <a:gd name="T13" fmla="*/ 161 h 292"/>
              <a:gd name="T14" fmla="*/ 17 w 275"/>
              <a:gd name="T15" fmla="*/ 193 h 292"/>
              <a:gd name="T16" fmla="*/ 17 w 275"/>
              <a:gd name="T17" fmla="*/ 270 h 292"/>
              <a:gd name="T18" fmla="*/ 39 w 275"/>
              <a:gd name="T19" fmla="*/ 292 h 292"/>
              <a:gd name="T20" fmla="*/ 61 w 275"/>
              <a:gd name="T21" fmla="*/ 270 h 292"/>
              <a:gd name="T22" fmla="*/ 61 w 275"/>
              <a:gd name="T23" fmla="*/ 193 h 292"/>
              <a:gd name="T24" fmla="*/ 78 w 275"/>
              <a:gd name="T25" fmla="*/ 161 h 292"/>
              <a:gd name="T26" fmla="*/ 39 w 275"/>
              <a:gd name="T27" fmla="*/ 188 h 292"/>
              <a:gd name="T28" fmla="*/ 12 w 275"/>
              <a:gd name="T29" fmla="*/ 161 h 292"/>
              <a:gd name="T30" fmla="*/ 39 w 275"/>
              <a:gd name="T31" fmla="*/ 134 h 292"/>
              <a:gd name="T32" fmla="*/ 66 w 275"/>
              <a:gd name="T33" fmla="*/ 161 h 292"/>
              <a:gd name="T34" fmla="*/ 39 w 275"/>
              <a:gd name="T35" fmla="*/ 188 h 292"/>
              <a:gd name="T36" fmla="*/ 176 w 275"/>
              <a:gd name="T37" fmla="*/ 105 h 292"/>
              <a:gd name="T38" fmla="*/ 159 w 275"/>
              <a:gd name="T39" fmla="*/ 73 h 292"/>
              <a:gd name="T40" fmla="*/ 159 w 275"/>
              <a:gd name="T41" fmla="*/ 22 h 292"/>
              <a:gd name="T42" fmla="*/ 137 w 275"/>
              <a:gd name="T43" fmla="*/ 0 h 292"/>
              <a:gd name="T44" fmla="*/ 115 w 275"/>
              <a:gd name="T45" fmla="*/ 22 h 292"/>
              <a:gd name="T46" fmla="*/ 115 w 275"/>
              <a:gd name="T47" fmla="*/ 73 h 292"/>
              <a:gd name="T48" fmla="*/ 98 w 275"/>
              <a:gd name="T49" fmla="*/ 105 h 292"/>
              <a:gd name="T50" fmla="*/ 115 w 275"/>
              <a:gd name="T51" fmla="*/ 137 h 292"/>
              <a:gd name="T52" fmla="*/ 115 w 275"/>
              <a:gd name="T53" fmla="*/ 270 h 292"/>
              <a:gd name="T54" fmla="*/ 137 w 275"/>
              <a:gd name="T55" fmla="*/ 292 h 292"/>
              <a:gd name="T56" fmla="*/ 159 w 275"/>
              <a:gd name="T57" fmla="*/ 270 h 292"/>
              <a:gd name="T58" fmla="*/ 159 w 275"/>
              <a:gd name="T59" fmla="*/ 137 h 292"/>
              <a:gd name="T60" fmla="*/ 176 w 275"/>
              <a:gd name="T61" fmla="*/ 105 h 292"/>
              <a:gd name="T62" fmla="*/ 137 w 275"/>
              <a:gd name="T63" fmla="*/ 132 h 292"/>
              <a:gd name="T64" fmla="*/ 110 w 275"/>
              <a:gd name="T65" fmla="*/ 105 h 292"/>
              <a:gd name="T66" fmla="*/ 137 w 275"/>
              <a:gd name="T67" fmla="*/ 78 h 292"/>
              <a:gd name="T68" fmla="*/ 164 w 275"/>
              <a:gd name="T69" fmla="*/ 105 h 292"/>
              <a:gd name="T70" fmla="*/ 137 w 275"/>
              <a:gd name="T71" fmla="*/ 132 h 292"/>
              <a:gd name="T72" fmla="*/ 275 w 275"/>
              <a:gd name="T73" fmla="*/ 203 h 292"/>
              <a:gd name="T74" fmla="*/ 258 w 275"/>
              <a:gd name="T75" fmla="*/ 171 h 292"/>
              <a:gd name="T76" fmla="*/ 258 w 275"/>
              <a:gd name="T77" fmla="*/ 22 h 292"/>
              <a:gd name="T78" fmla="*/ 236 w 275"/>
              <a:gd name="T79" fmla="*/ 0 h 292"/>
              <a:gd name="T80" fmla="*/ 214 w 275"/>
              <a:gd name="T81" fmla="*/ 22 h 292"/>
              <a:gd name="T82" fmla="*/ 214 w 275"/>
              <a:gd name="T83" fmla="*/ 171 h 292"/>
              <a:gd name="T84" fmla="*/ 197 w 275"/>
              <a:gd name="T85" fmla="*/ 203 h 292"/>
              <a:gd name="T86" fmla="*/ 214 w 275"/>
              <a:gd name="T87" fmla="*/ 235 h 292"/>
              <a:gd name="T88" fmla="*/ 214 w 275"/>
              <a:gd name="T89" fmla="*/ 270 h 292"/>
              <a:gd name="T90" fmla="*/ 236 w 275"/>
              <a:gd name="T91" fmla="*/ 292 h 292"/>
              <a:gd name="T92" fmla="*/ 258 w 275"/>
              <a:gd name="T93" fmla="*/ 270 h 292"/>
              <a:gd name="T94" fmla="*/ 258 w 275"/>
              <a:gd name="T95" fmla="*/ 235 h 292"/>
              <a:gd name="T96" fmla="*/ 275 w 275"/>
              <a:gd name="T97" fmla="*/ 203 h 292"/>
              <a:gd name="T98" fmla="*/ 236 w 275"/>
              <a:gd name="T99" fmla="*/ 230 h 292"/>
              <a:gd name="T100" fmla="*/ 209 w 275"/>
              <a:gd name="T101" fmla="*/ 203 h 292"/>
              <a:gd name="T102" fmla="*/ 236 w 275"/>
              <a:gd name="T103" fmla="*/ 176 h 292"/>
              <a:gd name="T104" fmla="*/ 263 w 275"/>
              <a:gd name="T105" fmla="*/ 203 h 292"/>
              <a:gd name="T106" fmla="*/ 236 w 275"/>
              <a:gd name="T107" fmla="*/ 230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5" h="292">
                <a:moveTo>
                  <a:pt x="78" y="161"/>
                </a:moveTo>
                <a:cubicBezTo>
                  <a:pt x="78" y="148"/>
                  <a:pt x="71" y="136"/>
                  <a:pt x="61" y="129"/>
                </a:cubicBezTo>
                <a:cubicBezTo>
                  <a:pt x="61" y="22"/>
                  <a:pt x="61" y="22"/>
                  <a:pt x="61" y="22"/>
                </a:cubicBezTo>
                <a:cubicBezTo>
                  <a:pt x="61" y="10"/>
                  <a:pt x="51" y="0"/>
                  <a:pt x="39" y="0"/>
                </a:cubicBezTo>
                <a:cubicBezTo>
                  <a:pt x="26" y="0"/>
                  <a:pt x="17" y="10"/>
                  <a:pt x="17" y="22"/>
                </a:cubicBezTo>
                <a:cubicBezTo>
                  <a:pt x="17" y="129"/>
                  <a:pt x="17" y="129"/>
                  <a:pt x="17" y="129"/>
                </a:cubicBezTo>
                <a:cubicBezTo>
                  <a:pt x="6" y="136"/>
                  <a:pt x="0" y="148"/>
                  <a:pt x="0" y="161"/>
                </a:cubicBezTo>
                <a:cubicBezTo>
                  <a:pt x="0" y="174"/>
                  <a:pt x="6" y="186"/>
                  <a:pt x="17" y="193"/>
                </a:cubicBezTo>
                <a:cubicBezTo>
                  <a:pt x="17" y="270"/>
                  <a:pt x="17" y="270"/>
                  <a:pt x="17" y="270"/>
                </a:cubicBezTo>
                <a:cubicBezTo>
                  <a:pt x="17" y="282"/>
                  <a:pt x="26" y="292"/>
                  <a:pt x="39" y="292"/>
                </a:cubicBezTo>
                <a:cubicBezTo>
                  <a:pt x="51" y="292"/>
                  <a:pt x="61" y="282"/>
                  <a:pt x="61" y="270"/>
                </a:cubicBezTo>
                <a:cubicBezTo>
                  <a:pt x="61" y="193"/>
                  <a:pt x="61" y="193"/>
                  <a:pt x="61" y="193"/>
                </a:cubicBezTo>
                <a:cubicBezTo>
                  <a:pt x="71" y="186"/>
                  <a:pt x="78" y="174"/>
                  <a:pt x="78" y="161"/>
                </a:cubicBezTo>
                <a:close/>
                <a:moveTo>
                  <a:pt x="39" y="188"/>
                </a:moveTo>
                <a:cubicBezTo>
                  <a:pt x="24" y="188"/>
                  <a:pt x="12" y="176"/>
                  <a:pt x="12" y="161"/>
                </a:cubicBezTo>
                <a:cubicBezTo>
                  <a:pt x="12" y="146"/>
                  <a:pt x="24" y="134"/>
                  <a:pt x="39" y="134"/>
                </a:cubicBezTo>
                <a:cubicBezTo>
                  <a:pt x="53" y="134"/>
                  <a:pt x="66" y="146"/>
                  <a:pt x="66" y="161"/>
                </a:cubicBezTo>
                <a:cubicBezTo>
                  <a:pt x="66" y="176"/>
                  <a:pt x="53" y="188"/>
                  <a:pt x="39" y="188"/>
                </a:cubicBezTo>
                <a:close/>
                <a:moveTo>
                  <a:pt x="176" y="105"/>
                </a:moveTo>
                <a:cubicBezTo>
                  <a:pt x="176" y="92"/>
                  <a:pt x="169" y="80"/>
                  <a:pt x="159" y="73"/>
                </a:cubicBezTo>
                <a:cubicBezTo>
                  <a:pt x="159" y="22"/>
                  <a:pt x="159" y="22"/>
                  <a:pt x="159" y="22"/>
                </a:cubicBezTo>
                <a:cubicBezTo>
                  <a:pt x="159" y="10"/>
                  <a:pt x="149" y="0"/>
                  <a:pt x="137" y="0"/>
                </a:cubicBezTo>
                <a:cubicBezTo>
                  <a:pt x="125" y="0"/>
                  <a:pt x="115" y="10"/>
                  <a:pt x="115" y="22"/>
                </a:cubicBezTo>
                <a:cubicBezTo>
                  <a:pt x="115" y="73"/>
                  <a:pt x="115" y="73"/>
                  <a:pt x="115" y="73"/>
                </a:cubicBezTo>
                <a:cubicBezTo>
                  <a:pt x="105" y="80"/>
                  <a:pt x="98" y="92"/>
                  <a:pt x="98" y="105"/>
                </a:cubicBezTo>
                <a:cubicBezTo>
                  <a:pt x="98" y="118"/>
                  <a:pt x="105" y="130"/>
                  <a:pt x="115" y="137"/>
                </a:cubicBezTo>
                <a:cubicBezTo>
                  <a:pt x="115" y="270"/>
                  <a:pt x="115" y="270"/>
                  <a:pt x="115" y="270"/>
                </a:cubicBezTo>
                <a:cubicBezTo>
                  <a:pt x="115" y="282"/>
                  <a:pt x="125" y="292"/>
                  <a:pt x="137" y="292"/>
                </a:cubicBezTo>
                <a:cubicBezTo>
                  <a:pt x="149" y="292"/>
                  <a:pt x="159" y="282"/>
                  <a:pt x="159" y="270"/>
                </a:cubicBezTo>
                <a:cubicBezTo>
                  <a:pt x="159" y="137"/>
                  <a:pt x="159" y="137"/>
                  <a:pt x="159" y="137"/>
                </a:cubicBezTo>
                <a:cubicBezTo>
                  <a:pt x="169" y="130"/>
                  <a:pt x="176" y="118"/>
                  <a:pt x="176" y="105"/>
                </a:cubicBezTo>
                <a:close/>
                <a:moveTo>
                  <a:pt x="137" y="132"/>
                </a:moveTo>
                <a:cubicBezTo>
                  <a:pt x="122" y="132"/>
                  <a:pt x="110" y="120"/>
                  <a:pt x="110" y="105"/>
                </a:cubicBezTo>
                <a:cubicBezTo>
                  <a:pt x="110" y="90"/>
                  <a:pt x="122" y="78"/>
                  <a:pt x="137" y="78"/>
                </a:cubicBezTo>
                <a:cubicBezTo>
                  <a:pt x="152" y="78"/>
                  <a:pt x="164" y="90"/>
                  <a:pt x="164" y="105"/>
                </a:cubicBezTo>
                <a:cubicBezTo>
                  <a:pt x="164" y="120"/>
                  <a:pt x="152" y="132"/>
                  <a:pt x="137" y="132"/>
                </a:cubicBezTo>
                <a:close/>
                <a:moveTo>
                  <a:pt x="275" y="203"/>
                </a:moveTo>
                <a:cubicBezTo>
                  <a:pt x="275" y="190"/>
                  <a:pt x="268" y="178"/>
                  <a:pt x="258" y="171"/>
                </a:cubicBezTo>
                <a:cubicBezTo>
                  <a:pt x="258" y="22"/>
                  <a:pt x="258" y="22"/>
                  <a:pt x="258" y="22"/>
                </a:cubicBezTo>
                <a:cubicBezTo>
                  <a:pt x="258" y="10"/>
                  <a:pt x="248" y="0"/>
                  <a:pt x="236" y="0"/>
                </a:cubicBezTo>
                <a:cubicBezTo>
                  <a:pt x="223" y="0"/>
                  <a:pt x="214" y="10"/>
                  <a:pt x="214" y="22"/>
                </a:cubicBezTo>
                <a:cubicBezTo>
                  <a:pt x="214" y="171"/>
                  <a:pt x="214" y="171"/>
                  <a:pt x="214" y="171"/>
                </a:cubicBezTo>
                <a:cubicBezTo>
                  <a:pt x="203" y="178"/>
                  <a:pt x="197" y="190"/>
                  <a:pt x="197" y="203"/>
                </a:cubicBezTo>
                <a:cubicBezTo>
                  <a:pt x="197" y="216"/>
                  <a:pt x="203" y="228"/>
                  <a:pt x="214" y="235"/>
                </a:cubicBezTo>
                <a:cubicBezTo>
                  <a:pt x="214" y="270"/>
                  <a:pt x="214" y="270"/>
                  <a:pt x="214" y="270"/>
                </a:cubicBezTo>
                <a:cubicBezTo>
                  <a:pt x="214" y="282"/>
                  <a:pt x="223" y="292"/>
                  <a:pt x="236" y="292"/>
                </a:cubicBezTo>
                <a:cubicBezTo>
                  <a:pt x="248" y="292"/>
                  <a:pt x="258" y="282"/>
                  <a:pt x="258" y="270"/>
                </a:cubicBezTo>
                <a:cubicBezTo>
                  <a:pt x="258" y="235"/>
                  <a:pt x="258" y="235"/>
                  <a:pt x="258" y="235"/>
                </a:cubicBezTo>
                <a:cubicBezTo>
                  <a:pt x="268" y="228"/>
                  <a:pt x="275" y="216"/>
                  <a:pt x="275" y="203"/>
                </a:cubicBezTo>
                <a:close/>
                <a:moveTo>
                  <a:pt x="236" y="230"/>
                </a:moveTo>
                <a:cubicBezTo>
                  <a:pt x="221" y="230"/>
                  <a:pt x="209" y="218"/>
                  <a:pt x="209" y="203"/>
                </a:cubicBezTo>
                <a:cubicBezTo>
                  <a:pt x="209" y="188"/>
                  <a:pt x="221" y="176"/>
                  <a:pt x="236" y="176"/>
                </a:cubicBezTo>
                <a:cubicBezTo>
                  <a:pt x="250" y="176"/>
                  <a:pt x="263" y="188"/>
                  <a:pt x="263" y="203"/>
                </a:cubicBezTo>
                <a:cubicBezTo>
                  <a:pt x="263" y="218"/>
                  <a:pt x="250" y="230"/>
                  <a:pt x="236" y="2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322C1EDE-8EFE-BE8B-691C-481AD5E37E0A}"/>
              </a:ext>
            </a:extLst>
          </p:cNvPr>
          <p:cNvSpPr txBox="1"/>
          <p:nvPr/>
        </p:nvSpPr>
        <p:spPr>
          <a:xfrm>
            <a:off x="6809334" y="1904197"/>
            <a:ext cx="20542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tx2"/>
                </a:solidFill>
                <a:cs typeface="Segoe UI" panose="020B0502040204020203" pitchFamily="34" charset="0"/>
              </a:rPr>
              <a:t>Medycyna rozrodu</a:t>
            </a:r>
          </a:p>
          <a:p>
            <a:pPr algn="ctr"/>
            <a:endParaRPr lang="pl-PL" sz="1400" dirty="0">
              <a:cs typeface="Segoe UI" panose="020B0502040204020203" pitchFamily="34" charset="0"/>
            </a:endParaRPr>
          </a:p>
          <a:p>
            <a:pPr algn="ctr"/>
            <a:r>
              <a:rPr lang="pl-PL" sz="1400" dirty="0">
                <a:cs typeface="Segoe UI" panose="020B0502040204020203" pitchFamily="34" charset="0"/>
              </a:rPr>
              <a:t>134 PPZ</a:t>
            </a:r>
          </a:p>
        </p:txBody>
      </p:sp>
      <p:sp>
        <p:nvSpPr>
          <p:cNvPr id="34" name="Owal 12">
            <a:extLst>
              <a:ext uri="{FF2B5EF4-FFF2-40B4-BE49-F238E27FC236}">
                <a16:creationId xmlns:a16="http://schemas.microsoft.com/office/drawing/2014/main" id="{4742DF0B-B1CD-DC49-D93A-B3887C2DDBC7}"/>
              </a:ext>
            </a:extLst>
          </p:cNvPr>
          <p:cNvSpPr/>
          <p:nvPr/>
        </p:nvSpPr>
        <p:spPr>
          <a:xfrm rot="16200000">
            <a:off x="7296504" y="3470390"/>
            <a:ext cx="1083446" cy="1083446"/>
          </a:xfrm>
          <a:prstGeom prst="ellipse">
            <a:avLst/>
          </a:prstGeom>
          <a:solidFill>
            <a:schemeClr val="tx2"/>
          </a:solidFill>
          <a:ln w="114300">
            <a:solidFill>
              <a:schemeClr val="tx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grpSp>
        <p:nvGrpSpPr>
          <p:cNvPr id="35" name="Grupa 35">
            <a:extLst>
              <a:ext uri="{FF2B5EF4-FFF2-40B4-BE49-F238E27FC236}">
                <a16:creationId xmlns:a16="http://schemas.microsoft.com/office/drawing/2014/main" id="{53A5CF24-3C50-6126-2F78-E462FA072915}"/>
              </a:ext>
            </a:extLst>
          </p:cNvPr>
          <p:cNvGrpSpPr/>
          <p:nvPr/>
        </p:nvGrpSpPr>
        <p:grpSpPr>
          <a:xfrm>
            <a:off x="7765214" y="2921407"/>
            <a:ext cx="146027" cy="290751"/>
            <a:chOff x="4453531" y="1826372"/>
            <a:chExt cx="236936" cy="471758"/>
          </a:xfrm>
        </p:grpSpPr>
        <p:sp>
          <p:nvSpPr>
            <p:cNvPr id="36" name="Elipsa 19">
              <a:extLst>
                <a:ext uri="{FF2B5EF4-FFF2-40B4-BE49-F238E27FC236}">
                  <a16:creationId xmlns:a16="http://schemas.microsoft.com/office/drawing/2014/main" id="{AE7C0100-67EF-B22C-F599-6DC488DBF856}"/>
                </a:ext>
              </a:extLst>
            </p:cNvPr>
            <p:cNvSpPr/>
            <p:nvPr/>
          </p:nvSpPr>
          <p:spPr>
            <a:xfrm rot="16200000">
              <a:off x="4453531" y="1826372"/>
              <a:ext cx="236936" cy="23693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>
                <a:solidFill>
                  <a:schemeClr val="tx1"/>
                </a:solidFill>
              </a:endParaRPr>
            </a:p>
          </p:txBody>
        </p:sp>
        <p:cxnSp>
          <p:nvCxnSpPr>
            <p:cNvPr id="37" name="Łącznik prostoliniowy 20">
              <a:extLst>
                <a:ext uri="{FF2B5EF4-FFF2-40B4-BE49-F238E27FC236}">
                  <a16:creationId xmlns:a16="http://schemas.microsoft.com/office/drawing/2014/main" id="{D3F2E232-57C6-B754-138B-32C23F60EC41}"/>
                </a:ext>
              </a:extLst>
            </p:cNvPr>
            <p:cNvCxnSpPr/>
            <p:nvPr/>
          </p:nvCxnSpPr>
          <p:spPr>
            <a:xfrm rot="16200000" flipH="1">
              <a:off x="4440547" y="2176280"/>
              <a:ext cx="243701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a 37">
            <a:extLst>
              <a:ext uri="{FF2B5EF4-FFF2-40B4-BE49-F238E27FC236}">
                <a16:creationId xmlns:a16="http://schemas.microsoft.com/office/drawing/2014/main" id="{F78F808B-7DBD-E9D0-A892-D09AE70FB000}"/>
              </a:ext>
            </a:extLst>
          </p:cNvPr>
          <p:cNvGrpSpPr/>
          <p:nvPr/>
        </p:nvGrpSpPr>
        <p:grpSpPr>
          <a:xfrm>
            <a:off x="636259" y="3212158"/>
            <a:ext cx="8001925" cy="2282487"/>
            <a:chOff x="572722" y="2580319"/>
            <a:chExt cx="8001925" cy="2282487"/>
          </a:xfrm>
        </p:grpSpPr>
        <p:sp>
          <p:nvSpPr>
            <p:cNvPr id="39" name="Łuk 12">
              <a:extLst>
                <a:ext uri="{FF2B5EF4-FFF2-40B4-BE49-F238E27FC236}">
                  <a16:creationId xmlns:a16="http://schemas.microsoft.com/office/drawing/2014/main" id="{D56D27E6-B2C1-0927-FA4F-76749379CCDA}"/>
                </a:ext>
              </a:extLst>
            </p:cNvPr>
            <p:cNvSpPr/>
            <p:nvPr/>
          </p:nvSpPr>
          <p:spPr>
            <a:xfrm rot="5400000">
              <a:off x="2174998" y="3262894"/>
              <a:ext cx="1599912" cy="1599912"/>
            </a:xfrm>
            <a:prstGeom prst="arc">
              <a:avLst>
                <a:gd name="adj1" fmla="val 16200000"/>
                <a:gd name="adj2" fmla="val 5403063"/>
              </a:avLst>
            </a:prstGeom>
            <a:ln w="762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sp>
          <p:nvSpPr>
            <p:cNvPr id="40" name="Łuk 18">
              <a:extLst>
                <a:ext uri="{FF2B5EF4-FFF2-40B4-BE49-F238E27FC236}">
                  <a16:creationId xmlns:a16="http://schemas.microsoft.com/office/drawing/2014/main" id="{88BEEAC1-52C8-E241-DA43-6E06DE85E5BC}"/>
                </a:ext>
              </a:extLst>
            </p:cNvPr>
            <p:cNvSpPr/>
            <p:nvPr/>
          </p:nvSpPr>
          <p:spPr>
            <a:xfrm rot="16200000">
              <a:off x="3774911" y="2580320"/>
              <a:ext cx="1599912" cy="1599912"/>
            </a:xfrm>
            <a:prstGeom prst="arc">
              <a:avLst>
                <a:gd name="adj1" fmla="val 16200000"/>
                <a:gd name="adj2" fmla="val 5403063"/>
              </a:avLst>
            </a:prstGeom>
            <a:ln w="762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sp>
          <p:nvSpPr>
            <p:cNvPr id="41" name="Łuk 24">
              <a:extLst>
                <a:ext uri="{FF2B5EF4-FFF2-40B4-BE49-F238E27FC236}">
                  <a16:creationId xmlns:a16="http://schemas.microsoft.com/office/drawing/2014/main" id="{B59240F3-6FD4-0E96-4D79-A816D6E35BF3}"/>
                </a:ext>
              </a:extLst>
            </p:cNvPr>
            <p:cNvSpPr/>
            <p:nvPr/>
          </p:nvSpPr>
          <p:spPr>
            <a:xfrm rot="5400000">
              <a:off x="5374824" y="3245776"/>
              <a:ext cx="1599912" cy="1599912"/>
            </a:xfrm>
            <a:prstGeom prst="arc">
              <a:avLst>
                <a:gd name="adj1" fmla="val 16200000"/>
                <a:gd name="adj2" fmla="val 5403063"/>
              </a:avLst>
            </a:prstGeom>
            <a:ln w="762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sp>
          <p:nvSpPr>
            <p:cNvPr id="42" name="Łuk 18">
              <a:extLst>
                <a:ext uri="{FF2B5EF4-FFF2-40B4-BE49-F238E27FC236}">
                  <a16:creationId xmlns:a16="http://schemas.microsoft.com/office/drawing/2014/main" id="{3F371F05-B834-FAA7-EF3A-C65F06C82B7E}"/>
                </a:ext>
              </a:extLst>
            </p:cNvPr>
            <p:cNvSpPr/>
            <p:nvPr/>
          </p:nvSpPr>
          <p:spPr>
            <a:xfrm rot="16200000">
              <a:off x="572722" y="2580319"/>
              <a:ext cx="1599912" cy="1599912"/>
            </a:xfrm>
            <a:prstGeom prst="arc">
              <a:avLst>
                <a:gd name="adj1" fmla="val 16200000"/>
                <a:gd name="adj2" fmla="val 5403063"/>
              </a:avLst>
            </a:prstGeom>
            <a:ln w="762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cxnSp>
          <p:nvCxnSpPr>
            <p:cNvPr id="43" name="Łącznik prosty 42">
              <a:extLst>
                <a:ext uri="{FF2B5EF4-FFF2-40B4-BE49-F238E27FC236}">
                  <a16:creationId xmlns:a16="http://schemas.microsoft.com/office/drawing/2014/main" id="{4B3F62A0-8D0F-BB8B-2C81-D714171A232E}"/>
                </a:ext>
              </a:extLst>
            </p:cNvPr>
            <p:cNvCxnSpPr>
              <a:stCxn id="42" idx="2"/>
              <a:endCxn id="39" idx="2"/>
            </p:cNvCxnSpPr>
            <p:nvPr/>
          </p:nvCxnSpPr>
          <p:spPr>
            <a:xfrm>
              <a:off x="2172634" y="3380988"/>
              <a:ext cx="0" cy="681150"/>
            </a:xfrm>
            <a:prstGeom prst="line">
              <a:avLst/>
            </a:prstGeom>
            <a:ln w="762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Łącznik prosty 43">
              <a:extLst>
                <a:ext uri="{FF2B5EF4-FFF2-40B4-BE49-F238E27FC236}">
                  <a16:creationId xmlns:a16="http://schemas.microsoft.com/office/drawing/2014/main" id="{10CBC22F-5BCF-576F-114A-AF279CEE5B79}"/>
                </a:ext>
              </a:extLst>
            </p:cNvPr>
            <p:cNvCxnSpPr>
              <a:cxnSpLocks/>
              <a:endCxn id="39" idx="0"/>
            </p:cNvCxnSpPr>
            <p:nvPr/>
          </p:nvCxnSpPr>
          <p:spPr>
            <a:xfrm>
              <a:off x="3774910" y="3380275"/>
              <a:ext cx="0" cy="682574"/>
            </a:xfrm>
            <a:prstGeom prst="line">
              <a:avLst/>
            </a:prstGeom>
            <a:ln w="762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272CF2A5-8187-877C-8084-D1932C826219}"/>
                </a:ext>
              </a:extLst>
            </p:cNvPr>
            <p:cNvCxnSpPr>
              <a:cxnSpLocks/>
              <a:stCxn id="40" idx="2"/>
              <a:endCxn id="41" idx="2"/>
            </p:cNvCxnSpPr>
            <p:nvPr/>
          </p:nvCxnSpPr>
          <p:spPr>
            <a:xfrm>
              <a:off x="5374823" y="3380989"/>
              <a:ext cx="1" cy="664031"/>
            </a:xfrm>
            <a:prstGeom prst="line">
              <a:avLst/>
            </a:prstGeom>
            <a:ln w="762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Łuk 18">
              <a:extLst>
                <a:ext uri="{FF2B5EF4-FFF2-40B4-BE49-F238E27FC236}">
                  <a16:creationId xmlns:a16="http://schemas.microsoft.com/office/drawing/2014/main" id="{327C2ACA-198A-C120-9752-9DD6CA8BE754}"/>
                </a:ext>
              </a:extLst>
            </p:cNvPr>
            <p:cNvSpPr/>
            <p:nvPr/>
          </p:nvSpPr>
          <p:spPr>
            <a:xfrm rot="16200000">
              <a:off x="6974735" y="2580320"/>
              <a:ext cx="1599912" cy="1599912"/>
            </a:xfrm>
            <a:prstGeom prst="arc">
              <a:avLst>
                <a:gd name="adj1" fmla="val 16200000"/>
                <a:gd name="adj2" fmla="val 5403063"/>
              </a:avLst>
            </a:prstGeom>
            <a:ln w="762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919E5D51-E897-7B6A-C240-FEF5D4DDC56A}"/>
                </a:ext>
              </a:extLst>
            </p:cNvPr>
            <p:cNvCxnSpPr>
              <a:cxnSpLocks/>
            </p:cNvCxnSpPr>
            <p:nvPr/>
          </p:nvCxnSpPr>
          <p:spPr>
            <a:xfrm>
              <a:off x="6974734" y="3380275"/>
              <a:ext cx="0" cy="682574"/>
            </a:xfrm>
            <a:prstGeom prst="line">
              <a:avLst/>
            </a:prstGeom>
            <a:ln w="762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Obraz 51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D13397DB-ABCD-CCC6-C525-9A9F96DB3B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812" y="5179704"/>
            <a:ext cx="2750164" cy="1566555"/>
          </a:xfrm>
          <a:prstGeom prst="rect">
            <a:avLst/>
          </a:prstGeom>
        </p:spPr>
      </p:pic>
      <p:sp>
        <p:nvSpPr>
          <p:cNvPr id="53" name="Podtytuł 2">
            <a:extLst>
              <a:ext uri="{FF2B5EF4-FFF2-40B4-BE49-F238E27FC236}">
                <a16:creationId xmlns:a16="http://schemas.microsoft.com/office/drawing/2014/main" id="{2CAF977A-3CC9-A964-FEA0-30C828C8EA86}"/>
              </a:ext>
            </a:extLst>
          </p:cNvPr>
          <p:cNvSpPr txBox="1">
            <a:spLocks/>
          </p:cNvSpPr>
          <p:nvPr/>
        </p:nvSpPr>
        <p:spPr>
          <a:xfrm rot="16200000">
            <a:off x="299243" y="5762760"/>
            <a:ext cx="1695330" cy="4175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2400" cap="none" dirty="0">
                <a:solidFill>
                  <a:srgbClr val="19718D"/>
                </a:solidFill>
                <a:ea typeface="Rollerscript Rough" panose="03070600040307000000" pitchFamily="66" charset="-18"/>
                <a:cs typeface="Forte Forward" panose="020F0502020204030204" pitchFamily="2" charset="-18"/>
              </a:rPr>
              <a:t>2009-2023</a:t>
            </a:r>
          </a:p>
        </p:txBody>
      </p:sp>
      <p:sp>
        <p:nvSpPr>
          <p:cNvPr id="54" name="Freeform 17">
            <a:extLst>
              <a:ext uri="{FF2B5EF4-FFF2-40B4-BE49-F238E27FC236}">
                <a16:creationId xmlns:a16="http://schemas.microsoft.com/office/drawing/2014/main" id="{6BD52793-98FF-0791-0853-0B722B1D152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96416" y="3723914"/>
            <a:ext cx="853093" cy="480328"/>
          </a:xfrm>
          <a:custGeom>
            <a:avLst/>
            <a:gdLst>
              <a:gd name="T0" fmla="*/ 241 w 325"/>
              <a:gd name="T1" fmla="*/ 86 h 183"/>
              <a:gd name="T2" fmla="*/ 219 w 325"/>
              <a:gd name="T3" fmla="*/ 77 h 183"/>
              <a:gd name="T4" fmla="*/ 238 w 325"/>
              <a:gd name="T5" fmla="*/ 9 h 183"/>
              <a:gd name="T6" fmla="*/ 249 w 325"/>
              <a:gd name="T7" fmla="*/ 6 h 183"/>
              <a:gd name="T8" fmla="*/ 287 w 325"/>
              <a:gd name="T9" fmla="*/ 29 h 183"/>
              <a:gd name="T10" fmla="*/ 271 w 325"/>
              <a:gd name="T11" fmla="*/ 81 h 183"/>
              <a:gd name="T12" fmla="*/ 276 w 325"/>
              <a:gd name="T13" fmla="*/ 92 h 183"/>
              <a:gd name="T14" fmla="*/ 311 w 325"/>
              <a:gd name="T15" fmla="*/ 110 h 183"/>
              <a:gd name="T16" fmla="*/ 324 w 325"/>
              <a:gd name="T17" fmla="*/ 158 h 183"/>
              <a:gd name="T18" fmla="*/ 245 w 325"/>
              <a:gd name="T19" fmla="*/ 143 h 183"/>
              <a:gd name="T20" fmla="*/ 208 w 325"/>
              <a:gd name="T21" fmla="*/ 112 h 183"/>
              <a:gd name="T22" fmla="*/ 187 w 325"/>
              <a:gd name="T23" fmla="*/ 89 h 183"/>
              <a:gd name="T24" fmla="*/ 199 w 325"/>
              <a:gd name="T25" fmla="*/ 53 h 183"/>
              <a:gd name="T26" fmla="*/ 198 w 325"/>
              <a:gd name="T27" fmla="*/ 31 h 183"/>
              <a:gd name="T28" fmla="*/ 182 w 325"/>
              <a:gd name="T29" fmla="*/ 5 h 183"/>
              <a:gd name="T30" fmla="*/ 158 w 325"/>
              <a:gd name="T31" fmla="*/ 1 h 183"/>
              <a:gd name="T32" fmla="*/ 139 w 325"/>
              <a:gd name="T33" fmla="*/ 10 h 183"/>
              <a:gd name="T34" fmla="*/ 129 w 325"/>
              <a:gd name="T35" fmla="*/ 41 h 183"/>
              <a:gd name="T36" fmla="*/ 136 w 325"/>
              <a:gd name="T37" fmla="*/ 75 h 183"/>
              <a:gd name="T38" fmla="*/ 122 w 325"/>
              <a:gd name="T39" fmla="*/ 109 h 183"/>
              <a:gd name="T40" fmla="*/ 82 w 325"/>
              <a:gd name="T41" fmla="*/ 138 h 183"/>
              <a:gd name="T42" fmla="*/ 108 w 325"/>
              <a:gd name="T43" fmla="*/ 94 h 183"/>
              <a:gd name="T44" fmla="*/ 97 w 325"/>
              <a:gd name="T45" fmla="*/ 78 h 183"/>
              <a:gd name="T46" fmla="*/ 108 w 325"/>
              <a:gd name="T47" fmla="*/ 46 h 183"/>
              <a:gd name="T48" fmla="*/ 107 w 325"/>
              <a:gd name="T49" fmla="*/ 27 h 183"/>
              <a:gd name="T50" fmla="*/ 93 w 325"/>
              <a:gd name="T51" fmla="*/ 4 h 183"/>
              <a:gd name="T52" fmla="*/ 72 w 325"/>
              <a:gd name="T53" fmla="*/ 0 h 183"/>
              <a:gd name="T54" fmla="*/ 55 w 325"/>
              <a:gd name="T55" fmla="*/ 8 h 183"/>
              <a:gd name="T56" fmla="*/ 47 w 325"/>
              <a:gd name="T57" fmla="*/ 35 h 183"/>
              <a:gd name="T58" fmla="*/ 53 w 325"/>
              <a:gd name="T59" fmla="*/ 65 h 183"/>
              <a:gd name="T60" fmla="*/ 40 w 325"/>
              <a:gd name="T61" fmla="*/ 95 h 183"/>
              <a:gd name="T62" fmla="*/ 5 w 325"/>
              <a:gd name="T63" fmla="*/ 12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25" h="183">
                <a:moveTo>
                  <a:pt x="220" y="99"/>
                </a:moveTo>
                <a:cubicBezTo>
                  <a:pt x="223" y="97"/>
                  <a:pt x="240" y="92"/>
                  <a:pt x="241" y="86"/>
                </a:cubicBezTo>
                <a:cubicBezTo>
                  <a:pt x="241" y="85"/>
                  <a:pt x="241" y="84"/>
                  <a:pt x="240" y="82"/>
                </a:cubicBezTo>
                <a:cubicBezTo>
                  <a:pt x="231" y="81"/>
                  <a:pt x="220" y="79"/>
                  <a:pt x="219" y="77"/>
                </a:cubicBezTo>
                <a:cubicBezTo>
                  <a:pt x="217" y="72"/>
                  <a:pt x="216" y="32"/>
                  <a:pt x="226" y="19"/>
                </a:cubicBezTo>
                <a:cubicBezTo>
                  <a:pt x="230" y="14"/>
                  <a:pt x="234" y="11"/>
                  <a:pt x="238" y="9"/>
                </a:cubicBezTo>
                <a:cubicBezTo>
                  <a:pt x="240" y="9"/>
                  <a:pt x="243" y="8"/>
                  <a:pt x="244" y="8"/>
                </a:cubicBezTo>
                <a:cubicBezTo>
                  <a:pt x="246" y="8"/>
                  <a:pt x="247" y="6"/>
                  <a:pt x="249" y="6"/>
                </a:cubicBezTo>
                <a:cubicBezTo>
                  <a:pt x="254" y="5"/>
                  <a:pt x="257" y="5"/>
                  <a:pt x="257" y="5"/>
                </a:cubicBezTo>
                <a:cubicBezTo>
                  <a:pt x="257" y="5"/>
                  <a:pt x="283" y="8"/>
                  <a:pt x="287" y="29"/>
                </a:cubicBezTo>
                <a:cubicBezTo>
                  <a:pt x="292" y="50"/>
                  <a:pt x="293" y="70"/>
                  <a:pt x="287" y="78"/>
                </a:cubicBezTo>
                <a:cubicBezTo>
                  <a:pt x="284" y="78"/>
                  <a:pt x="278" y="80"/>
                  <a:pt x="271" y="81"/>
                </a:cubicBezTo>
                <a:cubicBezTo>
                  <a:pt x="271" y="81"/>
                  <a:pt x="271" y="81"/>
                  <a:pt x="271" y="81"/>
                </a:cubicBezTo>
                <a:cubicBezTo>
                  <a:pt x="270" y="87"/>
                  <a:pt x="274" y="90"/>
                  <a:pt x="276" y="92"/>
                </a:cubicBezTo>
                <a:cubicBezTo>
                  <a:pt x="279" y="94"/>
                  <a:pt x="288" y="99"/>
                  <a:pt x="291" y="100"/>
                </a:cubicBezTo>
                <a:cubicBezTo>
                  <a:pt x="293" y="101"/>
                  <a:pt x="308" y="107"/>
                  <a:pt x="311" y="110"/>
                </a:cubicBezTo>
                <a:cubicBezTo>
                  <a:pt x="315" y="113"/>
                  <a:pt x="320" y="119"/>
                  <a:pt x="321" y="125"/>
                </a:cubicBezTo>
                <a:cubicBezTo>
                  <a:pt x="323" y="137"/>
                  <a:pt x="325" y="153"/>
                  <a:pt x="324" y="158"/>
                </a:cubicBezTo>
                <a:moveTo>
                  <a:pt x="249" y="183"/>
                </a:moveTo>
                <a:cubicBezTo>
                  <a:pt x="249" y="178"/>
                  <a:pt x="247" y="157"/>
                  <a:pt x="245" y="143"/>
                </a:cubicBezTo>
                <a:cubicBezTo>
                  <a:pt x="244" y="135"/>
                  <a:pt x="237" y="128"/>
                  <a:pt x="233" y="125"/>
                </a:cubicBezTo>
                <a:cubicBezTo>
                  <a:pt x="229" y="121"/>
                  <a:pt x="210" y="113"/>
                  <a:pt x="208" y="112"/>
                </a:cubicBezTo>
                <a:cubicBezTo>
                  <a:pt x="204" y="111"/>
                  <a:pt x="193" y="106"/>
                  <a:pt x="190" y="102"/>
                </a:cubicBezTo>
                <a:cubicBezTo>
                  <a:pt x="188" y="100"/>
                  <a:pt x="186" y="96"/>
                  <a:pt x="187" y="89"/>
                </a:cubicBezTo>
                <a:cubicBezTo>
                  <a:pt x="187" y="83"/>
                  <a:pt x="188" y="82"/>
                  <a:pt x="190" y="75"/>
                </a:cubicBezTo>
                <a:cubicBezTo>
                  <a:pt x="193" y="70"/>
                  <a:pt x="199" y="61"/>
                  <a:pt x="199" y="53"/>
                </a:cubicBezTo>
                <a:cubicBezTo>
                  <a:pt x="200" y="46"/>
                  <a:pt x="198" y="41"/>
                  <a:pt x="198" y="41"/>
                </a:cubicBezTo>
                <a:cubicBezTo>
                  <a:pt x="198" y="31"/>
                  <a:pt x="198" y="31"/>
                  <a:pt x="198" y="31"/>
                </a:cubicBezTo>
                <a:cubicBezTo>
                  <a:pt x="198" y="31"/>
                  <a:pt x="198" y="26"/>
                  <a:pt x="197" y="21"/>
                </a:cubicBezTo>
                <a:cubicBezTo>
                  <a:pt x="194" y="11"/>
                  <a:pt x="184" y="6"/>
                  <a:pt x="182" y="5"/>
                </a:cubicBezTo>
                <a:cubicBezTo>
                  <a:pt x="179" y="3"/>
                  <a:pt x="171" y="1"/>
                  <a:pt x="168" y="0"/>
                </a:cubicBezTo>
                <a:cubicBezTo>
                  <a:pt x="165" y="0"/>
                  <a:pt x="162" y="0"/>
                  <a:pt x="158" y="1"/>
                </a:cubicBezTo>
                <a:cubicBezTo>
                  <a:pt x="154" y="1"/>
                  <a:pt x="150" y="3"/>
                  <a:pt x="148" y="3"/>
                </a:cubicBezTo>
                <a:cubicBezTo>
                  <a:pt x="145" y="4"/>
                  <a:pt x="140" y="7"/>
                  <a:pt x="139" y="10"/>
                </a:cubicBezTo>
                <a:cubicBezTo>
                  <a:pt x="138" y="11"/>
                  <a:pt x="132" y="20"/>
                  <a:pt x="130" y="24"/>
                </a:cubicBezTo>
                <a:cubicBezTo>
                  <a:pt x="128" y="28"/>
                  <a:pt x="129" y="41"/>
                  <a:pt x="129" y="41"/>
                </a:cubicBezTo>
                <a:cubicBezTo>
                  <a:pt x="125" y="47"/>
                  <a:pt x="130" y="63"/>
                  <a:pt x="130" y="65"/>
                </a:cubicBezTo>
                <a:cubicBezTo>
                  <a:pt x="131" y="66"/>
                  <a:pt x="133" y="72"/>
                  <a:pt x="136" y="75"/>
                </a:cubicBezTo>
                <a:cubicBezTo>
                  <a:pt x="139" y="78"/>
                  <a:pt x="143" y="90"/>
                  <a:pt x="142" y="96"/>
                </a:cubicBezTo>
                <a:cubicBezTo>
                  <a:pt x="141" y="103"/>
                  <a:pt x="125" y="108"/>
                  <a:pt x="122" y="109"/>
                </a:cubicBezTo>
                <a:cubicBezTo>
                  <a:pt x="118" y="111"/>
                  <a:pt x="110" y="114"/>
                  <a:pt x="102" y="117"/>
                </a:cubicBezTo>
                <a:cubicBezTo>
                  <a:pt x="96" y="120"/>
                  <a:pt x="86" y="130"/>
                  <a:pt x="82" y="138"/>
                </a:cubicBezTo>
                <a:cubicBezTo>
                  <a:pt x="77" y="146"/>
                  <a:pt x="75" y="178"/>
                  <a:pt x="76" y="183"/>
                </a:cubicBezTo>
                <a:moveTo>
                  <a:pt x="108" y="94"/>
                </a:moveTo>
                <a:cubicBezTo>
                  <a:pt x="105" y="93"/>
                  <a:pt x="101" y="91"/>
                  <a:pt x="100" y="89"/>
                </a:cubicBezTo>
                <a:cubicBezTo>
                  <a:pt x="98" y="87"/>
                  <a:pt x="97" y="83"/>
                  <a:pt x="97" y="78"/>
                </a:cubicBezTo>
                <a:cubicBezTo>
                  <a:pt x="98" y="72"/>
                  <a:pt x="98" y="71"/>
                  <a:pt x="100" y="65"/>
                </a:cubicBezTo>
                <a:cubicBezTo>
                  <a:pt x="103" y="61"/>
                  <a:pt x="108" y="53"/>
                  <a:pt x="108" y="46"/>
                </a:cubicBezTo>
                <a:cubicBezTo>
                  <a:pt x="109" y="40"/>
                  <a:pt x="107" y="35"/>
                  <a:pt x="107" y="35"/>
                </a:cubicBezTo>
                <a:cubicBezTo>
                  <a:pt x="107" y="27"/>
                  <a:pt x="107" y="27"/>
                  <a:pt x="107" y="27"/>
                </a:cubicBezTo>
                <a:cubicBezTo>
                  <a:pt x="107" y="27"/>
                  <a:pt x="107" y="23"/>
                  <a:pt x="106" y="18"/>
                </a:cubicBezTo>
                <a:cubicBezTo>
                  <a:pt x="103" y="9"/>
                  <a:pt x="95" y="5"/>
                  <a:pt x="93" y="4"/>
                </a:cubicBezTo>
                <a:cubicBezTo>
                  <a:pt x="91" y="2"/>
                  <a:pt x="84" y="0"/>
                  <a:pt x="81" y="0"/>
                </a:cubicBezTo>
                <a:cubicBezTo>
                  <a:pt x="78" y="0"/>
                  <a:pt x="75" y="0"/>
                  <a:pt x="72" y="0"/>
                </a:cubicBezTo>
                <a:cubicBezTo>
                  <a:pt x="69" y="0"/>
                  <a:pt x="65" y="2"/>
                  <a:pt x="63" y="3"/>
                </a:cubicBezTo>
                <a:cubicBezTo>
                  <a:pt x="61" y="3"/>
                  <a:pt x="57" y="6"/>
                  <a:pt x="55" y="8"/>
                </a:cubicBezTo>
                <a:cubicBezTo>
                  <a:pt x="55" y="9"/>
                  <a:pt x="49" y="17"/>
                  <a:pt x="47" y="20"/>
                </a:cubicBezTo>
                <a:cubicBezTo>
                  <a:pt x="46" y="24"/>
                  <a:pt x="47" y="35"/>
                  <a:pt x="47" y="35"/>
                </a:cubicBezTo>
                <a:cubicBezTo>
                  <a:pt x="43" y="41"/>
                  <a:pt x="47" y="55"/>
                  <a:pt x="48" y="56"/>
                </a:cubicBezTo>
                <a:cubicBezTo>
                  <a:pt x="49" y="58"/>
                  <a:pt x="50" y="63"/>
                  <a:pt x="53" y="65"/>
                </a:cubicBezTo>
                <a:cubicBezTo>
                  <a:pt x="56" y="68"/>
                  <a:pt x="59" y="78"/>
                  <a:pt x="58" y="83"/>
                </a:cubicBezTo>
                <a:cubicBezTo>
                  <a:pt x="57" y="90"/>
                  <a:pt x="43" y="94"/>
                  <a:pt x="40" y="95"/>
                </a:cubicBezTo>
                <a:cubicBezTo>
                  <a:pt x="37" y="97"/>
                  <a:pt x="30" y="99"/>
                  <a:pt x="23" y="102"/>
                </a:cubicBezTo>
                <a:cubicBezTo>
                  <a:pt x="18" y="105"/>
                  <a:pt x="9" y="113"/>
                  <a:pt x="5" y="120"/>
                </a:cubicBezTo>
                <a:cubicBezTo>
                  <a:pt x="2" y="128"/>
                  <a:pt x="0" y="155"/>
                  <a:pt x="0" y="160"/>
                </a:cubicBezTo>
              </a:path>
            </a:pathLst>
          </a:custGeom>
          <a:noFill/>
          <a:ln w="317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350663"/>
            <a:endParaRPr lang="en-US" sz="1400" dirty="0"/>
          </a:p>
        </p:txBody>
      </p:sp>
      <p:pic>
        <p:nvPicPr>
          <p:cNvPr id="58" name="Grafika 57" descr="Ząb kontur">
            <a:extLst>
              <a:ext uri="{FF2B5EF4-FFF2-40B4-BE49-F238E27FC236}">
                <a16:creationId xmlns:a16="http://schemas.microsoft.com/office/drawing/2014/main" id="{A5BC5A0B-CD33-CA48-6455-4D63BD859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88783" y="4344843"/>
            <a:ext cx="699064" cy="699064"/>
          </a:xfrm>
          <a:prstGeom prst="rect">
            <a:avLst/>
          </a:prstGeom>
        </p:spPr>
      </p:pic>
      <p:pic>
        <p:nvPicPr>
          <p:cNvPr id="60" name="Grafika 59" descr="Igła z wypełnieniem pełnym">
            <a:extLst>
              <a:ext uri="{FF2B5EF4-FFF2-40B4-BE49-F238E27FC236}">
                <a16:creationId xmlns:a16="http://schemas.microsoft.com/office/drawing/2014/main" id="{C587FE83-A1F9-C13C-08CA-77D7A329AE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3160" y="3610717"/>
            <a:ext cx="761220" cy="761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62" name="Grafika 61" descr="Podkładka — zaznaczone z wypełnieniem pełnym">
            <a:extLst>
              <a:ext uri="{FF2B5EF4-FFF2-40B4-BE49-F238E27FC236}">
                <a16:creationId xmlns:a16="http://schemas.microsoft.com/office/drawing/2014/main" id="{F35E8023-BD9C-97DD-7B0C-3699A687F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43299" y="4281935"/>
            <a:ext cx="789848" cy="789848"/>
          </a:xfrm>
          <a:prstGeom prst="rect">
            <a:avLst/>
          </a:prstGeom>
        </p:spPr>
      </p:pic>
      <p:sp>
        <p:nvSpPr>
          <p:cNvPr id="63" name="Freeform 80">
            <a:extLst>
              <a:ext uri="{FF2B5EF4-FFF2-40B4-BE49-F238E27FC236}">
                <a16:creationId xmlns:a16="http://schemas.microsoft.com/office/drawing/2014/main" id="{4E7E7C8E-9EEB-F156-6B51-88CE57C1D48E}"/>
              </a:ext>
            </a:extLst>
          </p:cNvPr>
          <p:cNvSpPr>
            <a:spLocks noEditPoints="1"/>
          </p:cNvSpPr>
          <p:nvPr/>
        </p:nvSpPr>
        <p:spPr bwMode="auto">
          <a:xfrm>
            <a:off x="797371" y="2218584"/>
            <a:ext cx="1271848" cy="531561"/>
          </a:xfrm>
          <a:custGeom>
            <a:avLst/>
            <a:gdLst/>
            <a:ahLst/>
            <a:cxnLst>
              <a:cxn ang="0">
                <a:pos x="779" y="163"/>
              </a:cxn>
              <a:cxn ang="0">
                <a:pos x="725" y="102"/>
              </a:cxn>
              <a:cxn ang="0">
                <a:pos x="590" y="48"/>
              </a:cxn>
              <a:cxn ang="0">
                <a:pos x="484" y="43"/>
              </a:cxn>
              <a:cxn ang="0">
                <a:pos x="438" y="17"/>
              </a:cxn>
              <a:cxn ang="0">
                <a:pos x="301" y="8"/>
              </a:cxn>
              <a:cxn ang="0">
                <a:pos x="73" y="106"/>
              </a:cxn>
              <a:cxn ang="0">
                <a:pos x="148" y="393"/>
              </a:cxn>
              <a:cxn ang="0">
                <a:pos x="498" y="436"/>
              </a:cxn>
              <a:cxn ang="0">
                <a:pos x="783" y="250"/>
              </a:cxn>
              <a:cxn ang="0">
                <a:pos x="779" y="163"/>
              </a:cxn>
              <a:cxn ang="0">
                <a:pos x="764" y="245"/>
              </a:cxn>
              <a:cxn ang="0">
                <a:pos x="651" y="366"/>
              </a:cxn>
              <a:cxn ang="0">
                <a:pos x="480" y="416"/>
              </a:cxn>
              <a:cxn ang="0">
                <a:pos x="137" y="357"/>
              </a:cxn>
              <a:cxn ang="0">
                <a:pos x="116" y="101"/>
              </a:cxn>
              <a:cxn ang="0">
                <a:pos x="329" y="31"/>
              </a:cxn>
              <a:cxn ang="0">
                <a:pos x="430" y="39"/>
              </a:cxn>
              <a:cxn ang="0">
                <a:pos x="452" y="45"/>
              </a:cxn>
              <a:cxn ang="0">
                <a:pos x="280" y="93"/>
              </a:cxn>
              <a:cxn ang="0">
                <a:pos x="285" y="103"/>
              </a:cxn>
              <a:cxn ang="0">
                <a:pos x="361" y="75"/>
              </a:cxn>
              <a:cxn ang="0">
                <a:pos x="477" y="58"/>
              </a:cxn>
              <a:cxn ang="0">
                <a:pos x="485" y="88"/>
              </a:cxn>
              <a:cxn ang="0">
                <a:pos x="482" y="92"/>
              </a:cxn>
              <a:cxn ang="0">
                <a:pos x="498" y="83"/>
              </a:cxn>
              <a:cxn ang="0">
                <a:pos x="495" y="58"/>
              </a:cxn>
              <a:cxn ang="0">
                <a:pos x="577" y="63"/>
              </a:cxn>
              <a:cxn ang="0">
                <a:pos x="710" y="113"/>
              </a:cxn>
              <a:cxn ang="0">
                <a:pos x="761" y="170"/>
              </a:cxn>
              <a:cxn ang="0">
                <a:pos x="764" y="245"/>
              </a:cxn>
            </a:cxnLst>
            <a:rect l="0" t="0" r="r" b="b"/>
            <a:pathLst>
              <a:path w="793" h="449">
                <a:moveTo>
                  <a:pt x="779" y="163"/>
                </a:moveTo>
                <a:cubicBezTo>
                  <a:pt x="766" y="137"/>
                  <a:pt x="746" y="118"/>
                  <a:pt x="725" y="102"/>
                </a:cubicBezTo>
                <a:cubicBezTo>
                  <a:pt x="682" y="70"/>
                  <a:pt x="634" y="55"/>
                  <a:pt x="590" y="48"/>
                </a:cubicBezTo>
                <a:cubicBezTo>
                  <a:pt x="551" y="43"/>
                  <a:pt x="516" y="42"/>
                  <a:pt x="484" y="43"/>
                </a:cubicBezTo>
                <a:cubicBezTo>
                  <a:pt x="473" y="33"/>
                  <a:pt x="457" y="24"/>
                  <a:pt x="438" y="17"/>
                </a:cubicBezTo>
                <a:cubicBezTo>
                  <a:pt x="417" y="8"/>
                  <a:pt x="367" y="0"/>
                  <a:pt x="301" y="8"/>
                </a:cubicBezTo>
                <a:cubicBezTo>
                  <a:pt x="237" y="17"/>
                  <a:pt x="145" y="30"/>
                  <a:pt x="73" y="106"/>
                </a:cubicBezTo>
                <a:cubicBezTo>
                  <a:pt x="0" y="187"/>
                  <a:pt x="37" y="341"/>
                  <a:pt x="148" y="393"/>
                </a:cubicBezTo>
                <a:cubicBezTo>
                  <a:pt x="254" y="448"/>
                  <a:pt x="380" y="449"/>
                  <a:pt x="498" y="436"/>
                </a:cubicBezTo>
                <a:cubicBezTo>
                  <a:pt x="614" y="421"/>
                  <a:pt x="743" y="365"/>
                  <a:pt x="783" y="250"/>
                </a:cubicBezTo>
                <a:cubicBezTo>
                  <a:pt x="792" y="222"/>
                  <a:pt x="793" y="190"/>
                  <a:pt x="779" y="163"/>
                </a:cubicBezTo>
                <a:close/>
                <a:moveTo>
                  <a:pt x="764" y="245"/>
                </a:moveTo>
                <a:cubicBezTo>
                  <a:pt x="746" y="297"/>
                  <a:pt x="702" y="339"/>
                  <a:pt x="651" y="366"/>
                </a:cubicBezTo>
                <a:cubicBezTo>
                  <a:pt x="599" y="394"/>
                  <a:pt x="540" y="410"/>
                  <a:pt x="480" y="416"/>
                </a:cubicBezTo>
                <a:cubicBezTo>
                  <a:pt x="361" y="426"/>
                  <a:pt x="230" y="420"/>
                  <a:pt x="137" y="357"/>
                </a:cubicBezTo>
                <a:cubicBezTo>
                  <a:pt x="42" y="295"/>
                  <a:pt x="38" y="151"/>
                  <a:pt x="116" y="101"/>
                </a:cubicBezTo>
                <a:cubicBezTo>
                  <a:pt x="188" y="46"/>
                  <a:pt x="273" y="36"/>
                  <a:pt x="329" y="31"/>
                </a:cubicBezTo>
                <a:cubicBezTo>
                  <a:pt x="388" y="26"/>
                  <a:pt x="422" y="36"/>
                  <a:pt x="430" y="39"/>
                </a:cubicBezTo>
                <a:cubicBezTo>
                  <a:pt x="438" y="40"/>
                  <a:pt x="445" y="42"/>
                  <a:pt x="452" y="45"/>
                </a:cubicBezTo>
                <a:cubicBezTo>
                  <a:pt x="350" y="55"/>
                  <a:pt x="287" y="89"/>
                  <a:pt x="280" y="93"/>
                </a:cubicBezTo>
                <a:cubicBezTo>
                  <a:pt x="231" y="125"/>
                  <a:pt x="197" y="149"/>
                  <a:pt x="285" y="103"/>
                </a:cubicBezTo>
                <a:cubicBezTo>
                  <a:pt x="285" y="104"/>
                  <a:pt x="311" y="89"/>
                  <a:pt x="361" y="75"/>
                </a:cubicBezTo>
                <a:cubicBezTo>
                  <a:pt x="392" y="69"/>
                  <a:pt x="431" y="61"/>
                  <a:pt x="477" y="58"/>
                </a:cubicBezTo>
                <a:cubicBezTo>
                  <a:pt x="490" y="67"/>
                  <a:pt x="494" y="83"/>
                  <a:pt x="485" y="88"/>
                </a:cubicBezTo>
                <a:cubicBezTo>
                  <a:pt x="482" y="90"/>
                  <a:pt x="480" y="92"/>
                  <a:pt x="482" y="92"/>
                </a:cubicBezTo>
                <a:cubicBezTo>
                  <a:pt x="483" y="92"/>
                  <a:pt x="491" y="95"/>
                  <a:pt x="498" y="83"/>
                </a:cubicBezTo>
                <a:cubicBezTo>
                  <a:pt x="501" y="74"/>
                  <a:pt x="499" y="66"/>
                  <a:pt x="495" y="58"/>
                </a:cubicBezTo>
                <a:cubicBezTo>
                  <a:pt x="521" y="57"/>
                  <a:pt x="548" y="58"/>
                  <a:pt x="577" y="63"/>
                </a:cubicBezTo>
                <a:cubicBezTo>
                  <a:pt x="621" y="69"/>
                  <a:pt x="669" y="84"/>
                  <a:pt x="710" y="113"/>
                </a:cubicBezTo>
                <a:cubicBezTo>
                  <a:pt x="731" y="128"/>
                  <a:pt x="750" y="147"/>
                  <a:pt x="761" y="170"/>
                </a:cubicBezTo>
                <a:cubicBezTo>
                  <a:pt x="773" y="192"/>
                  <a:pt x="772" y="220"/>
                  <a:pt x="764" y="245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sz="1400"/>
          </a:p>
        </p:txBody>
      </p:sp>
      <p:sp>
        <p:nvSpPr>
          <p:cNvPr id="2048" name="Freeform 80">
            <a:extLst>
              <a:ext uri="{FF2B5EF4-FFF2-40B4-BE49-F238E27FC236}">
                <a16:creationId xmlns:a16="http://schemas.microsoft.com/office/drawing/2014/main" id="{EFD36DC7-D074-5CF1-B13F-3105D5009ED1}"/>
              </a:ext>
            </a:extLst>
          </p:cNvPr>
          <p:cNvSpPr>
            <a:spLocks noEditPoints="1"/>
          </p:cNvSpPr>
          <p:nvPr/>
        </p:nvSpPr>
        <p:spPr bwMode="auto">
          <a:xfrm>
            <a:off x="2402299" y="6155333"/>
            <a:ext cx="1271848" cy="531561"/>
          </a:xfrm>
          <a:custGeom>
            <a:avLst/>
            <a:gdLst/>
            <a:ahLst/>
            <a:cxnLst>
              <a:cxn ang="0">
                <a:pos x="779" y="163"/>
              </a:cxn>
              <a:cxn ang="0">
                <a:pos x="725" y="102"/>
              </a:cxn>
              <a:cxn ang="0">
                <a:pos x="590" y="48"/>
              </a:cxn>
              <a:cxn ang="0">
                <a:pos x="484" y="43"/>
              </a:cxn>
              <a:cxn ang="0">
                <a:pos x="438" y="17"/>
              </a:cxn>
              <a:cxn ang="0">
                <a:pos x="301" y="8"/>
              </a:cxn>
              <a:cxn ang="0">
                <a:pos x="73" y="106"/>
              </a:cxn>
              <a:cxn ang="0">
                <a:pos x="148" y="393"/>
              </a:cxn>
              <a:cxn ang="0">
                <a:pos x="498" y="436"/>
              </a:cxn>
              <a:cxn ang="0">
                <a:pos x="783" y="250"/>
              </a:cxn>
              <a:cxn ang="0">
                <a:pos x="779" y="163"/>
              </a:cxn>
              <a:cxn ang="0">
                <a:pos x="764" y="245"/>
              </a:cxn>
              <a:cxn ang="0">
                <a:pos x="651" y="366"/>
              </a:cxn>
              <a:cxn ang="0">
                <a:pos x="480" y="416"/>
              </a:cxn>
              <a:cxn ang="0">
                <a:pos x="137" y="357"/>
              </a:cxn>
              <a:cxn ang="0">
                <a:pos x="116" y="101"/>
              </a:cxn>
              <a:cxn ang="0">
                <a:pos x="329" y="31"/>
              </a:cxn>
              <a:cxn ang="0">
                <a:pos x="430" y="39"/>
              </a:cxn>
              <a:cxn ang="0">
                <a:pos x="452" y="45"/>
              </a:cxn>
              <a:cxn ang="0">
                <a:pos x="280" y="93"/>
              </a:cxn>
              <a:cxn ang="0">
                <a:pos x="285" y="103"/>
              </a:cxn>
              <a:cxn ang="0">
                <a:pos x="361" y="75"/>
              </a:cxn>
              <a:cxn ang="0">
                <a:pos x="477" y="58"/>
              </a:cxn>
              <a:cxn ang="0">
                <a:pos x="485" y="88"/>
              </a:cxn>
              <a:cxn ang="0">
                <a:pos x="482" y="92"/>
              </a:cxn>
              <a:cxn ang="0">
                <a:pos x="498" y="83"/>
              </a:cxn>
              <a:cxn ang="0">
                <a:pos x="495" y="58"/>
              </a:cxn>
              <a:cxn ang="0">
                <a:pos x="577" y="63"/>
              </a:cxn>
              <a:cxn ang="0">
                <a:pos x="710" y="113"/>
              </a:cxn>
              <a:cxn ang="0">
                <a:pos x="761" y="170"/>
              </a:cxn>
              <a:cxn ang="0">
                <a:pos x="764" y="245"/>
              </a:cxn>
            </a:cxnLst>
            <a:rect l="0" t="0" r="r" b="b"/>
            <a:pathLst>
              <a:path w="793" h="449">
                <a:moveTo>
                  <a:pt x="779" y="163"/>
                </a:moveTo>
                <a:cubicBezTo>
                  <a:pt x="766" y="137"/>
                  <a:pt x="746" y="118"/>
                  <a:pt x="725" y="102"/>
                </a:cubicBezTo>
                <a:cubicBezTo>
                  <a:pt x="682" y="70"/>
                  <a:pt x="634" y="55"/>
                  <a:pt x="590" y="48"/>
                </a:cubicBezTo>
                <a:cubicBezTo>
                  <a:pt x="551" y="43"/>
                  <a:pt x="516" y="42"/>
                  <a:pt x="484" y="43"/>
                </a:cubicBezTo>
                <a:cubicBezTo>
                  <a:pt x="473" y="33"/>
                  <a:pt x="457" y="24"/>
                  <a:pt x="438" y="17"/>
                </a:cubicBezTo>
                <a:cubicBezTo>
                  <a:pt x="417" y="8"/>
                  <a:pt x="367" y="0"/>
                  <a:pt x="301" y="8"/>
                </a:cubicBezTo>
                <a:cubicBezTo>
                  <a:pt x="237" y="17"/>
                  <a:pt x="145" y="30"/>
                  <a:pt x="73" y="106"/>
                </a:cubicBezTo>
                <a:cubicBezTo>
                  <a:pt x="0" y="187"/>
                  <a:pt x="37" y="341"/>
                  <a:pt x="148" y="393"/>
                </a:cubicBezTo>
                <a:cubicBezTo>
                  <a:pt x="254" y="448"/>
                  <a:pt x="380" y="449"/>
                  <a:pt x="498" y="436"/>
                </a:cubicBezTo>
                <a:cubicBezTo>
                  <a:pt x="614" y="421"/>
                  <a:pt x="743" y="365"/>
                  <a:pt x="783" y="250"/>
                </a:cubicBezTo>
                <a:cubicBezTo>
                  <a:pt x="792" y="222"/>
                  <a:pt x="793" y="190"/>
                  <a:pt x="779" y="163"/>
                </a:cubicBezTo>
                <a:close/>
                <a:moveTo>
                  <a:pt x="764" y="245"/>
                </a:moveTo>
                <a:cubicBezTo>
                  <a:pt x="746" y="297"/>
                  <a:pt x="702" y="339"/>
                  <a:pt x="651" y="366"/>
                </a:cubicBezTo>
                <a:cubicBezTo>
                  <a:pt x="599" y="394"/>
                  <a:pt x="540" y="410"/>
                  <a:pt x="480" y="416"/>
                </a:cubicBezTo>
                <a:cubicBezTo>
                  <a:pt x="361" y="426"/>
                  <a:pt x="230" y="420"/>
                  <a:pt x="137" y="357"/>
                </a:cubicBezTo>
                <a:cubicBezTo>
                  <a:pt x="42" y="295"/>
                  <a:pt x="38" y="151"/>
                  <a:pt x="116" y="101"/>
                </a:cubicBezTo>
                <a:cubicBezTo>
                  <a:pt x="188" y="46"/>
                  <a:pt x="273" y="36"/>
                  <a:pt x="329" y="31"/>
                </a:cubicBezTo>
                <a:cubicBezTo>
                  <a:pt x="388" y="26"/>
                  <a:pt x="422" y="36"/>
                  <a:pt x="430" y="39"/>
                </a:cubicBezTo>
                <a:cubicBezTo>
                  <a:pt x="438" y="40"/>
                  <a:pt x="445" y="42"/>
                  <a:pt x="452" y="45"/>
                </a:cubicBezTo>
                <a:cubicBezTo>
                  <a:pt x="350" y="55"/>
                  <a:pt x="287" y="89"/>
                  <a:pt x="280" y="93"/>
                </a:cubicBezTo>
                <a:cubicBezTo>
                  <a:pt x="231" y="125"/>
                  <a:pt x="197" y="149"/>
                  <a:pt x="285" y="103"/>
                </a:cubicBezTo>
                <a:cubicBezTo>
                  <a:pt x="285" y="104"/>
                  <a:pt x="311" y="89"/>
                  <a:pt x="361" y="75"/>
                </a:cubicBezTo>
                <a:cubicBezTo>
                  <a:pt x="392" y="69"/>
                  <a:pt x="431" y="61"/>
                  <a:pt x="477" y="58"/>
                </a:cubicBezTo>
                <a:cubicBezTo>
                  <a:pt x="490" y="67"/>
                  <a:pt x="494" y="83"/>
                  <a:pt x="485" y="88"/>
                </a:cubicBezTo>
                <a:cubicBezTo>
                  <a:pt x="482" y="90"/>
                  <a:pt x="480" y="92"/>
                  <a:pt x="482" y="92"/>
                </a:cubicBezTo>
                <a:cubicBezTo>
                  <a:pt x="483" y="92"/>
                  <a:pt x="491" y="95"/>
                  <a:pt x="498" y="83"/>
                </a:cubicBezTo>
                <a:cubicBezTo>
                  <a:pt x="501" y="74"/>
                  <a:pt x="499" y="66"/>
                  <a:pt x="495" y="58"/>
                </a:cubicBezTo>
                <a:cubicBezTo>
                  <a:pt x="521" y="57"/>
                  <a:pt x="548" y="58"/>
                  <a:pt x="577" y="63"/>
                </a:cubicBezTo>
                <a:cubicBezTo>
                  <a:pt x="621" y="69"/>
                  <a:pt x="669" y="84"/>
                  <a:pt x="710" y="113"/>
                </a:cubicBezTo>
                <a:cubicBezTo>
                  <a:pt x="731" y="128"/>
                  <a:pt x="750" y="147"/>
                  <a:pt x="761" y="170"/>
                </a:cubicBezTo>
                <a:cubicBezTo>
                  <a:pt x="773" y="192"/>
                  <a:pt x="772" y="220"/>
                  <a:pt x="764" y="245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sz="1400"/>
          </a:p>
        </p:txBody>
      </p:sp>
      <p:sp>
        <p:nvSpPr>
          <p:cNvPr id="2049" name="Freeform 80">
            <a:extLst>
              <a:ext uri="{FF2B5EF4-FFF2-40B4-BE49-F238E27FC236}">
                <a16:creationId xmlns:a16="http://schemas.microsoft.com/office/drawing/2014/main" id="{7E35205E-480B-4148-596B-3548B7B9E77C}"/>
              </a:ext>
            </a:extLst>
          </p:cNvPr>
          <p:cNvSpPr>
            <a:spLocks noEditPoints="1"/>
          </p:cNvSpPr>
          <p:nvPr/>
        </p:nvSpPr>
        <p:spPr bwMode="auto">
          <a:xfrm>
            <a:off x="3925523" y="2217463"/>
            <a:ext cx="1271848" cy="531561"/>
          </a:xfrm>
          <a:custGeom>
            <a:avLst/>
            <a:gdLst/>
            <a:ahLst/>
            <a:cxnLst>
              <a:cxn ang="0">
                <a:pos x="779" y="163"/>
              </a:cxn>
              <a:cxn ang="0">
                <a:pos x="725" y="102"/>
              </a:cxn>
              <a:cxn ang="0">
                <a:pos x="590" y="48"/>
              </a:cxn>
              <a:cxn ang="0">
                <a:pos x="484" y="43"/>
              </a:cxn>
              <a:cxn ang="0">
                <a:pos x="438" y="17"/>
              </a:cxn>
              <a:cxn ang="0">
                <a:pos x="301" y="8"/>
              </a:cxn>
              <a:cxn ang="0">
                <a:pos x="73" y="106"/>
              </a:cxn>
              <a:cxn ang="0">
                <a:pos x="148" y="393"/>
              </a:cxn>
              <a:cxn ang="0">
                <a:pos x="498" y="436"/>
              </a:cxn>
              <a:cxn ang="0">
                <a:pos x="783" y="250"/>
              </a:cxn>
              <a:cxn ang="0">
                <a:pos x="779" y="163"/>
              </a:cxn>
              <a:cxn ang="0">
                <a:pos x="764" y="245"/>
              </a:cxn>
              <a:cxn ang="0">
                <a:pos x="651" y="366"/>
              </a:cxn>
              <a:cxn ang="0">
                <a:pos x="480" y="416"/>
              </a:cxn>
              <a:cxn ang="0">
                <a:pos x="137" y="357"/>
              </a:cxn>
              <a:cxn ang="0">
                <a:pos x="116" y="101"/>
              </a:cxn>
              <a:cxn ang="0">
                <a:pos x="329" y="31"/>
              </a:cxn>
              <a:cxn ang="0">
                <a:pos x="430" y="39"/>
              </a:cxn>
              <a:cxn ang="0">
                <a:pos x="452" y="45"/>
              </a:cxn>
              <a:cxn ang="0">
                <a:pos x="280" y="93"/>
              </a:cxn>
              <a:cxn ang="0">
                <a:pos x="285" y="103"/>
              </a:cxn>
              <a:cxn ang="0">
                <a:pos x="361" y="75"/>
              </a:cxn>
              <a:cxn ang="0">
                <a:pos x="477" y="58"/>
              </a:cxn>
              <a:cxn ang="0">
                <a:pos x="485" y="88"/>
              </a:cxn>
              <a:cxn ang="0">
                <a:pos x="482" y="92"/>
              </a:cxn>
              <a:cxn ang="0">
                <a:pos x="498" y="83"/>
              </a:cxn>
              <a:cxn ang="0">
                <a:pos x="495" y="58"/>
              </a:cxn>
              <a:cxn ang="0">
                <a:pos x="577" y="63"/>
              </a:cxn>
              <a:cxn ang="0">
                <a:pos x="710" y="113"/>
              </a:cxn>
              <a:cxn ang="0">
                <a:pos x="761" y="170"/>
              </a:cxn>
              <a:cxn ang="0">
                <a:pos x="764" y="245"/>
              </a:cxn>
            </a:cxnLst>
            <a:rect l="0" t="0" r="r" b="b"/>
            <a:pathLst>
              <a:path w="793" h="449">
                <a:moveTo>
                  <a:pt x="779" y="163"/>
                </a:moveTo>
                <a:cubicBezTo>
                  <a:pt x="766" y="137"/>
                  <a:pt x="746" y="118"/>
                  <a:pt x="725" y="102"/>
                </a:cubicBezTo>
                <a:cubicBezTo>
                  <a:pt x="682" y="70"/>
                  <a:pt x="634" y="55"/>
                  <a:pt x="590" y="48"/>
                </a:cubicBezTo>
                <a:cubicBezTo>
                  <a:pt x="551" y="43"/>
                  <a:pt x="516" y="42"/>
                  <a:pt x="484" y="43"/>
                </a:cubicBezTo>
                <a:cubicBezTo>
                  <a:pt x="473" y="33"/>
                  <a:pt x="457" y="24"/>
                  <a:pt x="438" y="17"/>
                </a:cubicBezTo>
                <a:cubicBezTo>
                  <a:pt x="417" y="8"/>
                  <a:pt x="367" y="0"/>
                  <a:pt x="301" y="8"/>
                </a:cubicBezTo>
                <a:cubicBezTo>
                  <a:pt x="237" y="17"/>
                  <a:pt x="145" y="30"/>
                  <a:pt x="73" y="106"/>
                </a:cubicBezTo>
                <a:cubicBezTo>
                  <a:pt x="0" y="187"/>
                  <a:pt x="37" y="341"/>
                  <a:pt x="148" y="393"/>
                </a:cubicBezTo>
                <a:cubicBezTo>
                  <a:pt x="254" y="448"/>
                  <a:pt x="380" y="449"/>
                  <a:pt x="498" y="436"/>
                </a:cubicBezTo>
                <a:cubicBezTo>
                  <a:pt x="614" y="421"/>
                  <a:pt x="743" y="365"/>
                  <a:pt x="783" y="250"/>
                </a:cubicBezTo>
                <a:cubicBezTo>
                  <a:pt x="792" y="222"/>
                  <a:pt x="793" y="190"/>
                  <a:pt x="779" y="163"/>
                </a:cubicBezTo>
                <a:close/>
                <a:moveTo>
                  <a:pt x="764" y="245"/>
                </a:moveTo>
                <a:cubicBezTo>
                  <a:pt x="746" y="297"/>
                  <a:pt x="702" y="339"/>
                  <a:pt x="651" y="366"/>
                </a:cubicBezTo>
                <a:cubicBezTo>
                  <a:pt x="599" y="394"/>
                  <a:pt x="540" y="410"/>
                  <a:pt x="480" y="416"/>
                </a:cubicBezTo>
                <a:cubicBezTo>
                  <a:pt x="361" y="426"/>
                  <a:pt x="230" y="420"/>
                  <a:pt x="137" y="357"/>
                </a:cubicBezTo>
                <a:cubicBezTo>
                  <a:pt x="42" y="295"/>
                  <a:pt x="38" y="151"/>
                  <a:pt x="116" y="101"/>
                </a:cubicBezTo>
                <a:cubicBezTo>
                  <a:pt x="188" y="46"/>
                  <a:pt x="273" y="36"/>
                  <a:pt x="329" y="31"/>
                </a:cubicBezTo>
                <a:cubicBezTo>
                  <a:pt x="388" y="26"/>
                  <a:pt x="422" y="36"/>
                  <a:pt x="430" y="39"/>
                </a:cubicBezTo>
                <a:cubicBezTo>
                  <a:pt x="438" y="40"/>
                  <a:pt x="445" y="42"/>
                  <a:pt x="452" y="45"/>
                </a:cubicBezTo>
                <a:cubicBezTo>
                  <a:pt x="350" y="55"/>
                  <a:pt x="287" y="89"/>
                  <a:pt x="280" y="93"/>
                </a:cubicBezTo>
                <a:cubicBezTo>
                  <a:pt x="231" y="125"/>
                  <a:pt x="197" y="149"/>
                  <a:pt x="285" y="103"/>
                </a:cubicBezTo>
                <a:cubicBezTo>
                  <a:pt x="285" y="104"/>
                  <a:pt x="311" y="89"/>
                  <a:pt x="361" y="75"/>
                </a:cubicBezTo>
                <a:cubicBezTo>
                  <a:pt x="392" y="69"/>
                  <a:pt x="431" y="61"/>
                  <a:pt x="477" y="58"/>
                </a:cubicBezTo>
                <a:cubicBezTo>
                  <a:pt x="490" y="67"/>
                  <a:pt x="494" y="83"/>
                  <a:pt x="485" y="88"/>
                </a:cubicBezTo>
                <a:cubicBezTo>
                  <a:pt x="482" y="90"/>
                  <a:pt x="480" y="92"/>
                  <a:pt x="482" y="92"/>
                </a:cubicBezTo>
                <a:cubicBezTo>
                  <a:pt x="483" y="92"/>
                  <a:pt x="491" y="95"/>
                  <a:pt x="498" y="83"/>
                </a:cubicBezTo>
                <a:cubicBezTo>
                  <a:pt x="501" y="74"/>
                  <a:pt x="499" y="66"/>
                  <a:pt x="495" y="58"/>
                </a:cubicBezTo>
                <a:cubicBezTo>
                  <a:pt x="521" y="57"/>
                  <a:pt x="548" y="58"/>
                  <a:pt x="577" y="63"/>
                </a:cubicBezTo>
                <a:cubicBezTo>
                  <a:pt x="621" y="69"/>
                  <a:pt x="669" y="84"/>
                  <a:pt x="710" y="113"/>
                </a:cubicBezTo>
                <a:cubicBezTo>
                  <a:pt x="731" y="128"/>
                  <a:pt x="750" y="147"/>
                  <a:pt x="761" y="170"/>
                </a:cubicBezTo>
                <a:cubicBezTo>
                  <a:pt x="773" y="192"/>
                  <a:pt x="772" y="220"/>
                  <a:pt x="764" y="245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sz="1400"/>
          </a:p>
        </p:txBody>
      </p:sp>
      <p:sp>
        <p:nvSpPr>
          <p:cNvPr id="2051" name="Freeform 80">
            <a:extLst>
              <a:ext uri="{FF2B5EF4-FFF2-40B4-BE49-F238E27FC236}">
                <a16:creationId xmlns:a16="http://schemas.microsoft.com/office/drawing/2014/main" id="{5682962A-7EFF-96E8-3D40-4F7AAF57FE98}"/>
              </a:ext>
            </a:extLst>
          </p:cNvPr>
          <p:cNvSpPr>
            <a:spLocks noEditPoints="1"/>
          </p:cNvSpPr>
          <p:nvPr/>
        </p:nvSpPr>
        <p:spPr bwMode="auto">
          <a:xfrm>
            <a:off x="5602390" y="6155333"/>
            <a:ext cx="1271848" cy="531561"/>
          </a:xfrm>
          <a:custGeom>
            <a:avLst/>
            <a:gdLst/>
            <a:ahLst/>
            <a:cxnLst>
              <a:cxn ang="0">
                <a:pos x="779" y="163"/>
              </a:cxn>
              <a:cxn ang="0">
                <a:pos x="725" y="102"/>
              </a:cxn>
              <a:cxn ang="0">
                <a:pos x="590" y="48"/>
              </a:cxn>
              <a:cxn ang="0">
                <a:pos x="484" y="43"/>
              </a:cxn>
              <a:cxn ang="0">
                <a:pos x="438" y="17"/>
              </a:cxn>
              <a:cxn ang="0">
                <a:pos x="301" y="8"/>
              </a:cxn>
              <a:cxn ang="0">
                <a:pos x="73" y="106"/>
              </a:cxn>
              <a:cxn ang="0">
                <a:pos x="148" y="393"/>
              </a:cxn>
              <a:cxn ang="0">
                <a:pos x="498" y="436"/>
              </a:cxn>
              <a:cxn ang="0">
                <a:pos x="783" y="250"/>
              </a:cxn>
              <a:cxn ang="0">
                <a:pos x="779" y="163"/>
              </a:cxn>
              <a:cxn ang="0">
                <a:pos x="764" y="245"/>
              </a:cxn>
              <a:cxn ang="0">
                <a:pos x="651" y="366"/>
              </a:cxn>
              <a:cxn ang="0">
                <a:pos x="480" y="416"/>
              </a:cxn>
              <a:cxn ang="0">
                <a:pos x="137" y="357"/>
              </a:cxn>
              <a:cxn ang="0">
                <a:pos x="116" y="101"/>
              </a:cxn>
              <a:cxn ang="0">
                <a:pos x="329" y="31"/>
              </a:cxn>
              <a:cxn ang="0">
                <a:pos x="430" y="39"/>
              </a:cxn>
              <a:cxn ang="0">
                <a:pos x="452" y="45"/>
              </a:cxn>
              <a:cxn ang="0">
                <a:pos x="280" y="93"/>
              </a:cxn>
              <a:cxn ang="0">
                <a:pos x="285" y="103"/>
              </a:cxn>
              <a:cxn ang="0">
                <a:pos x="361" y="75"/>
              </a:cxn>
              <a:cxn ang="0">
                <a:pos x="477" y="58"/>
              </a:cxn>
              <a:cxn ang="0">
                <a:pos x="485" y="88"/>
              </a:cxn>
              <a:cxn ang="0">
                <a:pos x="482" y="92"/>
              </a:cxn>
              <a:cxn ang="0">
                <a:pos x="498" y="83"/>
              </a:cxn>
              <a:cxn ang="0">
                <a:pos x="495" y="58"/>
              </a:cxn>
              <a:cxn ang="0">
                <a:pos x="577" y="63"/>
              </a:cxn>
              <a:cxn ang="0">
                <a:pos x="710" y="113"/>
              </a:cxn>
              <a:cxn ang="0">
                <a:pos x="761" y="170"/>
              </a:cxn>
              <a:cxn ang="0">
                <a:pos x="764" y="245"/>
              </a:cxn>
            </a:cxnLst>
            <a:rect l="0" t="0" r="r" b="b"/>
            <a:pathLst>
              <a:path w="793" h="449">
                <a:moveTo>
                  <a:pt x="779" y="163"/>
                </a:moveTo>
                <a:cubicBezTo>
                  <a:pt x="766" y="137"/>
                  <a:pt x="746" y="118"/>
                  <a:pt x="725" y="102"/>
                </a:cubicBezTo>
                <a:cubicBezTo>
                  <a:pt x="682" y="70"/>
                  <a:pt x="634" y="55"/>
                  <a:pt x="590" y="48"/>
                </a:cubicBezTo>
                <a:cubicBezTo>
                  <a:pt x="551" y="43"/>
                  <a:pt x="516" y="42"/>
                  <a:pt x="484" y="43"/>
                </a:cubicBezTo>
                <a:cubicBezTo>
                  <a:pt x="473" y="33"/>
                  <a:pt x="457" y="24"/>
                  <a:pt x="438" y="17"/>
                </a:cubicBezTo>
                <a:cubicBezTo>
                  <a:pt x="417" y="8"/>
                  <a:pt x="367" y="0"/>
                  <a:pt x="301" y="8"/>
                </a:cubicBezTo>
                <a:cubicBezTo>
                  <a:pt x="237" y="17"/>
                  <a:pt x="145" y="30"/>
                  <a:pt x="73" y="106"/>
                </a:cubicBezTo>
                <a:cubicBezTo>
                  <a:pt x="0" y="187"/>
                  <a:pt x="37" y="341"/>
                  <a:pt x="148" y="393"/>
                </a:cubicBezTo>
                <a:cubicBezTo>
                  <a:pt x="254" y="448"/>
                  <a:pt x="380" y="449"/>
                  <a:pt x="498" y="436"/>
                </a:cubicBezTo>
                <a:cubicBezTo>
                  <a:pt x="614" y="421"/>
                  <a:pt x="743" y="365"/>
                  <a:pt x="783" y="250"/>
                </a:cubicBezTo>
                <a:cubicBezTo>
                  <a:pt x="792" y="222"/>
                  <a:pt x="793" y="190"/>
                  <a:pt x="779" y="163"/>
                </a:cubicBezTo>
                <a:close/>
                <a:moveTo>
                  <a:pt x="764" y="245"/>
                </a:moveTo>
                <a:cubicBezTo>
                  <a:pt x="746" y="297"/>
                  <a:pt x="702" y="339"/>
                  <a:pt x="651" y="366"/>
                </a:cubicBezTo>
                <a:cubicBezTo>
                  <a:pt x="599" y="394"/>
                  <a:pt x="540" y="410"/>
                  <a:pt x="480" y="416"/>
                </a:cubicBezTo>
                <a:cubicBezTo>
                  <a:pt x="361" y="426"/>
                  <a:pt x="230" y="420"/>
                  <a:pt x="137" y="357"/>
                </a:cubicBezTo>
                <a:cubicBezTo>
                  <a:pt x="42" y="295"/>
                  <a:pt x="38" y="151"/>
                  <a:pt x="116" y="101"/>
                </a:cubicBezTo>
                <a:cubicBezTo>
                  <a:pt x="188" y="46"/>
                  <a:pt x="273" y="36"/>
                  <a:pt x="329" y="31"/>
                </a:cubicBezTo>
                <a:cubicBezTo>
                  <a:pt x="388" y="26"/>
                  <a:pt x="422" y="36"/>
                  <a:pt x="430" y="39"/>
                </a:cubicBezTo>
                <a:cubicBezTo>
                  <a:pt x="438" y="40"/>
                  <a:pt x="445" y="42"/>
                  <a:pt x="452" y="45"/>
                </a:cubicBezTo>
                <a:cubicBezTo>
                  <a:pt x="350" y="55"/>
                  <a:pt x="287" y="89"/>
                  <a:pt x="280" y="93"/>
                </a:cubicBezTo>
                <a:cubicBezTo>
                  <a:pt x="231" y="125"/>
                  <a:pt x="197" y="149"/>
                  <a:pt x="285" y="103"/>
                </a:cubicBezTo>
                <a:cubicBezTo>
                  <a:pt x="285" y="104"/>
                  <a:pt x="311" y="89"/>
                  <a:pt x="361" y="75"/>
                </a:cubicBezTo>
                <a:cubicBezTo>
                  <a:pt x="392" y="69"/>
                  <a:pt x="431" y="61"/>
                  <a:pt x="477" y="58"/>
                </a:cubicBezTo>
                <a:cubicBezTo>
                  <a:pt x="490" y="67"/>
                  <a:pt x="494" y="83"/>
                  <a:pt x="485" y="88"/>
                </a:cubicBezTo>
                <a:cubicBezTo>
                  <a:pt x="482" y="90"/>
                  <a:pt x="480" y="92"/>
                  <a:pt x="482" y="92"/>
                </a:cubicBezTo>
                <a:cubicBezTo>
                  <a:pt x="483" y="92"/>
                  <a:pt x="491" y="95"/>
                  <a:pt x="498" y="83"/>
                </a:cubicBezTo>
                <a:cubicBezTo>
                  <a:pt x="501" y="74"/>
                  <a:pt x="499" y="66"/>
                  <a:pt x="495" y="58"/>
                </a:cubicBezTo>
                <a:cubicBezTo>
                  <a:pt x="521" y="57"/>
                  <a:pt x="548" y="58"/>
                  <a:pt x="577" y="63"/>
                </a:cubicBezTo>
                <a:cubicBezTo>
                  <a:pt x="621" y="69"/>
                  <a:pt x="669" y="84"/>
                  <a:pt x="710" y="113"/>
                </a:cubicBezTo>
                <a:cubicBezTo>
                  <a:pt x="731" y="128"/>
                  <a:pt x="750" y="147"/>
                  <a:pt x="761" y="170"/>
                </a:cubicBezTo>
                <a:cubicBezTo>
                  <a:pt x="773" y="192"/>
                  <a:pt x="772" y="220"/>
                  <a:pt x="764" y="245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sz="1400"/>
          </a:p>
        </p:txBody>
      </p:sp>
      <p:sp>
        <p:nvSpPr>
          <p:cNvPr id="2053" name="Freeform 80">
            <a:extLst>
              <a:ext uri="{FF2B5EF4-FFF2-40B4-BE49-F238E27FC236}">
                <a16:creationId xmlns:a16="http://schemas.microsoft.com/office/drawing/2014/main" id="{86ABDA77-2972-0DFD-A30F-480585C5FA35}"/>
              </a:ext>
            </a:extLst>
          </p:cNvPr>
          <p:cNvSpPr>
            <a:spLocks noEditPoints="1"/>
          </p:cNvSpPr>
          <p:nvPr/>
        </p:nvSpPr>
        <p:spPr bwMode="auto">
          <a:xfrm>
            <a:off x="7163286" y="2217462"/>
            <a:ext cx="1271848" cy="531561"/>
          </a:xfrm>
          <a:custGeom>
            <a:avLst/>
            <a:gdLst/>
            <a:ahLst/>
            <a:cxnLst>
              <a:cxn ang="0">
                <a:pos x="779" y="163"/>
              </a:cxn>
              <a:cxn ang="0">
                <a:pos x="725" y="102"/>
              </a:cxn>
              <a:cxn ang="0">
                <a:pos x="590" y="48"/>
              </a:cxn>
              <a:cxn ang="0">
                <a:pos x="484" y="43"/>
              </a:cxn>
              <a:cxn ang="0">
                <a:pos x="438" y="17"/>
              </a:cxn>
              <a:cxn ang="0">
                <a:pos x="301" y="8"/>
              </a:cxn>
              <a:cxn ang="0">
                <a:pos x="73" y="106"/>
              </a:cxn>
              <a:cxn ang="0">
                <a:pos x="148" y="393"/>
              </a:cxn>
              <a:cxn ang="0">
                <a:pos x="498" y="436"/>
              </a:cxn>
              <a:cxn ang="0">
                <a:pos x="783" y="250"/>
              </a:cxn>
              <a:cxn ang="0">
                <a:pos x="779" y="163"/>
              </a:cxn>
              <a:cxn ang="0">
                <a:pos x="764" y="245"/>
              </a:cxn>
              <a:cxn ang="0">
                <a:pos x="651" y="366"/>
              </a:cxn>
              <a:cxn ang="0">
                <a:pos x="480" y="416"/>
              </a:cxn>
              <a:cxn ang="0">
                <a:pos x="137" y="357"/>
              </a:cxn>
              <a:cxn ang="0">
                <a:pos x="116" y="101"/>
              </a:cxn>
              <a:cxn ang="0">
                <a:pos x="329" y="31"/>
              </a:cxn>
              <a:cxn ang="0">
                <a:pos x="430" y="39"/>
              </a:cxn>
              <a:cxn ang="0">
                <a:pos x="452" y="45"/>
              </a:cxn>
              <a:cxn ang="0">
                <a:pos x="280" y="93"/>
              </a:cxn>
              <a:cxn ang="0">
                <a:pos x="285" y="103"/>
              </a:cxn>
              <a:cxn ang="0">
                <a:pos x="361" y="75"/>
              </a:cxn>
              <a:cxn ang="0">
                <a:pos x="477" y="58"/>
              </a:cxn>
              <a:cxn ang="0">
                <a:pos x="485" y="88"/>
              </a:cxn>
              <a:cxn ang="0">
                <a:pos x="482" y="92"/>
              </a:cxn>
              <a:cxn ang="0">
                <a:pos x="498" y="83"/>
              </a:cxn>
              <a:cxn ang="0">
                <a:pos x="495" y="58"/>
              </a:cxn>
              <a:cxn ang="0">
                <a:pos x="577" y="63"/>
              </a:cxn>
              <a:cxn ang="0">
                <a:pos x="710" y="113"/>
              </a:cxn>
              <a:cxn ang="0">
                <a:pos x="761" y="170"/>
              </a:cxn>
              <a:cxn ang="0">
                <a:pos x="764" y="245"/>
              </a:cxn>
            </a:cxnLst>
            <a:rect l="0" t="0" r="r" b="b"/>
            <a:pathLst>
              <a:path w="793" h="449">
                <a:moveTo>
                  <a:pt x="779" y="163"/>
                </a:moveTo>
                <a:cubicBezTo>
                  <a:pt x="766" y="137"/>
                  <a:pt x="746" y="118"/>
                  <a:pt x="725" y="102"/>
                </a:cubicBezTo>
                <a:cubicBezTo>
                  <a:pt x="682" y="70"/>
                  <a:pt x="634" y="55"/>
                  <a:pt x="590" y="48"/>
                </a:cubicBezTo>
                <a:cubicBezTo>
                  <a:pt x="551" y="43"/>
                  <a:pt x="516" y="42"/>
                  <a:pt x="484" y="43"/>
                </a:cubicBezTo>
                <a:cubicBezTo>
                  <a:pt x="473" y="33"/>
                  <a:pt x="457" y="24"/>
                  <a:pt x="438" y="17"/>
                </a:cubicBezTo>
                <a:cubicBezTo>
                  <a:pt x="417" y="8"/>
                  <a:pt x="367" y="0"/>
                  <a:pt x="301" y="8"/>
                </a:cubicBezTo>
                <a:cubicBezTo>
                  <a:pt x="237" y="17"/>
                  <a:pt x="145" y="30"/>
                  <a:pt x="73" y="106"/>
                </a:cubicBezTo>
                <a:cubicBezTo>
                  <a:pt x="0" y="187"/>
                  <a:pt x="37" y="341"/>
                  <a:pt x="148" y="393"/>
                </a:cubicBezTo>
                <a:cubicBezTo>
                  <a:pt x="254" y="448"/>
                  <a:pt x="380" y="449"/>
                  <a:pt x="498" y="436"/>
                </a:cubicBezTo>
                <a:cubicBezTo>
                  <a:pt x="614" y="421"/>
                  <a:pt x="743" y="365"/>
                  <a:pt x="783" y="250"/>
                </a:cubicBezTo>
                <a:cubicBezTo>
                  <a:pt x="792" y="222"/>
                  <a:pt x="793" y="190"/>
                  <a:pt x="779" y="163"/>
                </a:cubicBezTo>
                <a:close/>
                <a:moveTo>
                  <a:pt x="764" y="245"/>
                </a:moveTo>
                <a:cubicBezTo>
                  <a:pt x="746" y="297"/>
                  <a:pt x="702" y="339"/>
                  <a:pt x="651" y="366"/>
                </a:cubicBezTo>
                <a:cubicBezTo>
                  <a:pt x="599" y="394"/>
                  <a:pt x="540" y="410"/>
                  <a:pt x="480" y="416"/>
                </a:cubicBezTo>
                <a:cubicBezTo>
                  <a:pt x="361" y="426"/>
                  <a:pt x="230" y="420"/>
                  <a:pt x="137" y="357"/>
                </a:cubicBezTo>
                <a:cubicBezTo>
                  <a:pt x="42" y="295"/>
                  <a:pt x="38" y="151"/>
                  <a:pt x="116" y="101"/>
                </a:cubicBezTo>
                <a:cubicBezTo>
                  <a:pt x="188" y="46"/>
                  <a:pt x="273" y="36"/>
                  <a:pt x="329" y="31"/>
                </a:cubicBezTo>
                <a:cubicBezTo>
                  <a:pt x="388" y="26"/>
                  <a:pt x="422" y="36"/>
                  <a:pt x="430" y="39"/>
                </a:cubicBezTo>
                <a:cubicBezTo>
                  <a:pt x="438" y="40"/>
                  <a:pt x="445" y="42"/>
                  <a:pt x="452" y="45"/>
                </a:cubicBezTo>
                <a:cubicBezTo>
                  <a:pt x="350" y="55"/>
                  <a:pt x="287" y="89"/>
                  <a:pt x="280" y="93"/>
                </a:cubicBezTo>
                <a:cubicBezTo>
                  <a:pt x="231" y="125"/>
                  <a:pt x="197" y="149"/>
                  <a:pt x="285" y="103"/>
                </a:cubicBezTo>
                <a:cubicBezTo>
                  <a:pt x="285" y="104"/>
                  <a:pt x="311" y="89"/>
                  <a:pt x="361" y="75"/>
                </a:cubicBezTo>
                <a:cubicBezTo>
                  <a:pt x="392" y="69"/>
                  <a:pt x="431" y="61"/>
                  <a:pt x="477" y="58"/>
                </a:cubicBezTo>
                <a:cubicBezTo>
                  <a:pt x="490" y="67"/>
                  <a:pt x="494" y="83"/>
                  <a:pt x="485" y="88"/>
                </a:cubicBezTo>
                <a:cubicBezTo>
                  <a:pt x="482" y="90"/>
                  <a:pt x="480" y="92"/>
                  <a:pt x="482" y="92"/>
                </a:cubicBezTo>
                <a:cubicBezTo>
                  <a:pt x="483" y="92"/>
                  <a:pt x="491" y="95"/>
                  <a:pt x="498" y="83"/>
                </a:cubicBezTo>
                <a:cubicBezTo>
                  <a:pt x="501" y="74"/>
                  <a:pt x="499" y="66"/>
                  <a:pt x="495" y="58"/>
                </a:cubicBezTo>
                <a:cubicBezTo>
                  <a:pt x="521" y="57"/>
                  <a:pt x="548" y="58"/>
                  <a:pt x="577" y="63"/>
                </a:cubicBezTo>
                <a:cubicBezTo>
                  <a:pt x="621" y="69"/>
                  <a:pt x="669" y="84"/>
                  <a:pt x="710" y="113"/>
                </a:cubicBezTo>
                <a:cubicBezTo>
                  <a:pt x="731" y="128"/>
                  <a:pt x="750" y="147"/>
                  <a:pt x="761" y="170"/>
                </a:cubicBezTo>
                <a:cubicBezTo>
                  <a:pt x="773" y="192"/>
                  <a:pt x="772" y="220"/>
                  <a:pt x="764" y="245"/>
                </a:cubicBezTo>
                <a:close/>
              </a:path>
            </a:pathLst>
          </a:custGeom>
          <a:ln>
            <a:solidFill>
              <a:srgbClr val="1E5155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sz="1400"/>
          </a:p>
        </p:txBody>
      </p:sp>
    </p:spTree>
    <p:extLst>
      <p:ext uri="{BB962C8B-B14F-4D97-AF65-F5344CB8AC3E}">
        <p14:creationId xmlns:p14="http://schemas.microsoft.com/office/powerpoint/2010/main" val="4219585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DA610B-30C4-41F5-FFB7-2D6AF8EA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74788"/>
            <a:ext cx="8153474" cy="676052"/>
          </a:xfrm>
        </p:spPr>
        <p:txBody>
          <a:bodyPr/>
          <a:lstStyle/>
          <a:p>
            <a:r>
              <a:rPr lang="pl-PL" sz="3200" dirty="0"/>
              <a:t>Najczęściej opiniowane PPZ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176457-343C-5874-8664-67F7C93F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pic>
        <p:nvPicPr>
          <p:cNvPr id="6" name="Obraz 5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D1D5C7A8-9BE9-CBAB-BE83-7AFC7BA17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Podtytuł 2">
            <a:extLst>
              <a:ext uri="{FF2B5EF4-FFF2-40B4-BE49-F238E27FC236}">
                <a16:creationId xmlns:a16="http://schemas.microsoft.com/office/drawing/2014/main" id="{BF311629-2F9F-871E-06A0-77784FF141E5}"/>
              </a:ext>
            </a:extLst>
          </p:cNvPr>
          <p:cNvSpPr txBox="1">
            <a:spLocks/>
          </p:cNvSpPr>
          <p:nvPr/>
        </p:nvSpPr>
        <p:spPr>
          <a:xfrm>
            <a:off x="7231379" y="254236"/>
            <a:ext cx="1695330" cy="66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1600" cap="none" dirty="0">
                <a:solidFill>
                  <a:srgbClr val="19718D"/>
                </a:solidFill>
                <a:ea typeface="Rollerscript Rough" panose="03070600040307000000" pitchFamily="66" charset="-18"/>
                <a:cs typeface="Forte Forward" panose="020F0502020204030204" pitchFamily="2" charset="-18"/>
              </a:rPr>
              <a:t>Opiniowanie PPZ</a:t>
            </a:r>
          </a:p>
        </p:txBody>
      </p:sp>
      <p:pic>
        <p:nvPicPr>
          <p:cNvPr id="51" name="Obraz 50" descr="Obraz zawierający pismo odręczne, Czcionka, kaligrafia, Grafika&#10;&#10;Opis wygenerowany automatycznie">
            <a:extLst>
              <a:ext uri="{FF2B5EF4-FFF2-40B4-BE49-F238E27FC236}">
                <a16:creationId xmlns:a16="http://schemas.microsoft.com/office/drawing/2014/main" id="{89A431DB-BF6E-2EC1-9FBE-E6CFAC568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97" y="1182346"/>
            <a:ext cx="1614489" cy="293273"/>
          </a:xfrm>
          <a:prstGeom prst="rect">
            <a:avLst/>
          </a:prstGeom>
        </p:spPr>
      </p:pic>
      <p:pic>
        <p:nvPicPr>
          <p:cNvPr id="52" name="Obraz 51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D13397DB-ABCD-CCC6-C525-9A9F96DB3B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0088" y="5182935"/>
            <a:ext cx="2750164" cy="1566555"/>
          </a:xfrm>
          <a:prstGeom prst="rect">
            <a:avLst/>
          </a:prstGeom>
        </p:spPr>
      </p:pic>
      <p:sp>
        <p:nvSpPr>
          <p:cNvPr id="53" name="Podtytuł 2">
            <a:extLst>
              <a:ext uri="{FF2B5EF4-FFF2-40B4-BE49-F238E27FC236}">
                <a16:creationId xmlns:a16="http://schemas.microsoft.com/office/drawing/2014/main" id="{2CAF977A-3CC9-A964-FEA0-30C828C8EA86}"/>
              </a:ext>
            </a:extLst>
          </p:cNvPr>
          <p:cNvSpPr txBox="1">
            <a:spLocks/>
          </p:cNvSpPr>
          <p:nvPr/>
        </p:nvSpPr>
        <p:spPr>
          <a:xfrm rot="16200000">
            <a:off x="-500033" y="5765991"/>
            <a:ext cx="1695330" cy="4175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2400" cap="none" dirty="0">
                <a:solidFill>
                  <a:srgbClr val="19718D"/>
                </a:solidFill>
                <a:ea typeface="Rollerscript Rough" panose="03070600040307000000" pitchFamily="66" charset="-18"/>
                <a:cs typeface="Forte Forward" panose="020F0502020204030204" pitchFamily="2" charset="-18"/>
              </a:rPr>
              <a:t>2009-2023</a:t>
            </a:r>
          </a:p>
        </p:txBody>
      </p:sp>
      <p:sp>
        <p:nvSpPr>
          <p:cNvPr id="2175" name="Freeform 5">
            <a:extLst>
              <a:ext uri="{FF2B5EF4-FFF2-40B4-BE49-F238E27FC236}">
                <a16:creationId xmlns:a16="http://schemas.microsoft.com/office/drawing/2014/main" id="{372BAED6-7003-F691-97AF-C32478749E44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384579" y="1551799"/>
            <a:ext cx="1793486" cy="491194"/>
          </a:xfrm>
          <a:custGeom>
            <a:avLst/>
            <a:gdLst>
              <a:gd name="T0" fmla="*/ 298 w 1028"/>
              <a:gd name="T1" fmla="*/ 0 h 1024"/>
              <a:gd name="T2" fmla="*/ 1028 w 1028"/>
              <a:gd name="T3" fmla="*/ 0 h 1024"/>
              <a:gd name="T4" fmla="*/ 1028 w 1028"/>
              <a:gd name="T5" fmla="*/ 0 h 1024"/>
              <a:gd name="T6" fmla="*/ 1028 w 1028"/>
              <a:gd name="T7" fmla="*/ 855 h 1024"/>
              <a:gd name="T8" fmla="*/ 515 w 1028"/>
              <a:gd name="T9" fmla="*/ 1024 h 1024"/>
              <a:gd name="T10" fmla="*/ 0 w 1028"/>
              <a:gd name="T11" fmla="*/ 855 h 1024"/>
              <a:gd name="T12" fmla="*/ 0 w 1028"/>
              <a:gd name="T13" fmla="*/ 0 h 1024"/>
              <a:gd name="T14" fmla="*/ 153 w 1028"/>
              <a:gd name="T15" fmla="*/ 0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8" h="1024">
                <a:moveTo>
                  <a:pt x="298" y="0"/>
                </a:moveTo>
                <a:lnTo>
                  <a:pt x="1028" y="0"/>
                </a:lnTo>
                <a:lnTo>
                  <a:pt x="1028" y="0"/>
                </a:lnTo>
                <a:lnTo>
                  <a:pt x="1028" y="855"/>
                </a:lnTo>
                <a:lnTo>
                  <a:pt x="515" y="1024"/>
                </a:lnTo>
                <a:lnTo>
                  <a:pt x="0" y="855"/>
                </a:lnTo>
                <a:lnTo>
                  <a:pt x="0" y="0"/>
                </a:lnTo>
                <a:lnTo>
                  <a:pt x="153" y="0"/>
                </a:lnTo>
              </a:path>
            </a:pathLst>
          </a:custGeom>
          <a:ln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Szczepienia</a:t>
            </a:r>
            <a:endParaRPr kumimoji="0" lang="en-US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3" name="Table">
            <a:extLst>
              <a:ext uri="{FF2B5EF4-FFF2-40B4-BE49-F238E27FC236}">
                <a16:creationId xmlns:a16="http://schemas.microsoft.com/office/drawing/2014/main" id="{C56AB84E-F499-9BE5-6493-218275EFFA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8668349"/>
              </p:ext>
            </p:extLst>
          </p:nvPr>
        </p:nvGraphicFramePr>
        <p:xfrm>
          <a:off x="1651993" y="2492664"/>
          <a:ext cx="5818908" cy="3610774"/>
        </p:xfrm>
        <a:graphic>
          <a:graphicData uri="http://schemas.openxmlformats.org/drawingml/2006/table">
            <a:tbl>
              <a:tblPr bandCol="1">
                <a:tableStyleId>{BDBED569-4797-4DF1-A0F4-6AAB3CD982D8}</a:tableStyleId>
              </a:tblPr>
              <a:tblGrid>
                <a:gridCol w="3501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968">
                <a:tc>
                  <a:txBody>
                    <a:bodyPr/>
                    <a:lstStyle/>
                    <a:p>
                      <a:pPr algn="ctr" defTabSz="457200">
                        <a:defRPr sz="700" b="1" i="1"/>
                      </a:pPr>
                      <a:r>
                        <a:rPr lang="pl-PL" sz="1800" dirty="0">
                          <a:solidFill>
                            <a:srgbClr val="B01513"/>
                          </a:solidFill>
                          <a:sym typeface="Helvetica Neue"/>
                        </a:rPr>
                        <a:t>Dziedzina</a:t>
                      </a:r>
                      <a:endParaRPr lang="en-US" sz="1800" b="1" i="0" dirty="0">
                        <a:solidFill>
                          <a:srgbClr val="B01513"/>
                        </a:solidFill>
                        <a:latin typeface="+mn-lt"/>
                        <a:ea typeface="Helvetica Neue"/>
                        <a:cs typeface="Arial" panose="020B0604020202020204" pitchFamily="34" charset="0"/>
                        <a:sym typeface="Helvetica Neue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700" b="1" i="1"/>
                      </a:pPr>
                      <a:r>
                        <a:rPr lang="pl-PL" sz="1800" dirty="0">
                          <a:solidFill>
                            <a:srgbClr val="B01513"/>
                          </a:solidFill>
                          <a:sym typeface="Helvetica Neue"/>
                        </a:rPr>
                        <a:t>Liczba PPZ</a:t>
                      </a:r>
                      <a:endParaRPr lang="en-US" sz="1800" b="1" i="0" dirty="0">
                        <a:solidFill>
                          <a:srgbClr val="B01513"/>
                        </a:solidFill>
                        <a:latin typeface="+mn-lt"/>
                        <a:ea typeface="Helvetica Neue"/>
                        <a:cs typeface="Arial" panose="020B0604020202020204" pitchFamily="34" charset="0"/>
                        <a:sym typeface="Helvetica Neue"/>
                      </a:endParaRP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666">
                <a:tc>
                  <a:txBody>
                    <a:bodyPr/>
                    <a:lstStyle/>
                    <a:p>
                      <a:pPr algn="ctr"/>
                      <a:r>
                        <a:rPr lang="pl-PL" sz="1600" b="0" i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HPV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424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6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grypa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382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pneumokoki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210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380980504"/>
                  </a:ext>
                </a:extLst>
              </a:tr>
              <a:tr h="352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meningokoki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4075259575"/>
                  </a:ext>
                </a:extLst>
              </a:tr>
              <a:tr h="352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choroby odkleszczowe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35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2249887970"/>
                  </a:ext>
                </a:extLst>
              </a:tr>
              <a:tr h="352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HBV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3119320382"/>
                  </a:ext>
                </a:extLst>
              </a:tr>
              <a:tr h="352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ospa wietrzna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695811676"/>
                  </a:ext>
                </a:extLst>
              </a:tr>
              <a:tr h="352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gruźlica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2023105192"/>
                  </a:ext>
                </a:extLst>
              </a:tr>
              <a:tr h="2908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rotawirusy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482485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4469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DA610B-30C4-41F5-FFB7-2D6AF8EA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74788"/>
            <a:ext cx="8153474" cy="676052"/>
          </a:xfrm>
        </p:spPr>
        <p:txBody>
          <a:bodyPr/>
          <a:lstStyle/>
          <a:p>
            <a:r>
              <a:rPr lang="pl-PL" sz="3200" dirty="0"/>
              <a:t>Najczęściej opiniowane PPZ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176457-343C-5874-8664-67F7C93F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pic>
        <p:nvPicPr>
          <p:cNvPr id="6" name="Obraz 5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D1D5C7A8-9BE9-CBAB-BE83-7AFC7BA17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Podtytuł 2">
            <a:extLst>
              <a:ext uri="{FF2B5EF4-FFF2-40B4-BE49-F238E27FC236}">
                <a16:creationId xmlns:a16="http://schemas.microsoft.com/office/drawing/2014/main" id="{BF311629-2F9F-871E-06A0-77784FF141E5}"/>
              </a:ext>
            </a:extLst>
          </p:cNvPr>
          <p:cNvSpPr txBox="1">
            <a:spLocks/>
          </p:cNvSpPr>
          <p:nvPr/>
        </p:nvSpPr>
        <p:spPr>
          <a:xfrm>
            <a:off x="7231379" y="254236"/>
            <a:ext cx="1695330" cy="66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1600" cap="none" dirty="0">
                <a:solidFill>
                  <a:srgbClr val="19718D"/>
                </a:solidFill>
                <a:ea typeface="Rollerscript Rough" panose="03070600040307000000" pitchFamily="66" charset="-18"/>
                <a:cs typeface="Forte Forward" panose="020F0502020204030204" pitchFamily="2" charset="-18"/>
              </a:rPr>
              <a:t>Opiniowanie PPZ</a:t>
            </a:r>
          </a:p>
        </p:txBody>
      </p:sp>
      <p:pic>
        <p:nvPicPr>
          <p:cNvPr id="51" name="Obraz 50" descr="Obraz zawierający pismo odręczne, Czcionka, kaligrafia, Grafika&#10;&#10;Opis wygenerowany automatycznie">
            <a:extLst>
              <a:ext uri="{FF2B5EF4-FFF2-40B4-BE49-F238E27FC236}">
                <a16:creationId xmlns:a16="http://schemas.microsoft.com/office/drawing/2014/main" id="{89A431DB-BF6E-2EC1-9FBE-E6CFAC568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97" y="1182346"/>
            <a:ext cx="1614489" cy="293273"/>
          </a:xfrm>
          <a:prstGeom prst="rect">
            <a:avLst/>
          </a:prstGeom>
        </p:spPr>
      </p:pic>
      <p:pic>
        <p:nvPicPr>
          <p:cNvPr id="52" name="Obraz 51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D13397DB-ABCD-CCC6-C525-9A9F96DB3B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0088" y="5182935"/>
            <a:ext cx="2750164" cy="1566555"/>
          </a:xfrm>
          <a:prstGeom prst="rect">
            <a:avLst/>
          </a:prstGeom>
        </p:spPr>
      </p:pic>
      <p:sp>
        <p:nvSpPr>
          <p:cNvPr id="53" name="Podtytuł 2">
            <a:extLst>
              <a:ext uri="{FF2B5EF4-FFF2-40B4-BE49-F238E27FC236}">
                <a16:creationId xmlns:a16="http://schemas.microsoft.com/office/drawing/2014/main" id="{2CAF977A-3CC9-A964-FEA0-30C828C8EA86}"/>
              </a:ext>
            </a:extLst>
          </p:cNvPr>
          <p:cNvSpPr txBox="1">
            <a:spLocks/>
          </p:cNvSpPr>
          <p:nvPr/>
        </p:nvSpPr>
        <p:spPr>
          <a:xfrm rot="16200000">
            <a:off x="-500033" y="5765991"/>
            <a:ext cx="1695330" cy="4175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2400" cap="none" dirty="0">
                <a:solidFill>
                  <a:srgbClr val="19718D"/>
                </a:solidFill>
                <a:ea typeface="Rollerscript Rough" panose="03070600040307000000" pitchFamily="66" charset="-18"/>
                <a:cs typeface="Forte Forward" panose="020F0502020204030204" pitchFamily="2" charset="-18"/>
              </a:rPr>
              <a:t>2009-2023</a:t>
            </a:r>
          </a:p>
        </p:txBody>
      </p:sp>
      <p:sp>
        <p:nvSpPr>
          <p:cNvPr id="2175" name="Freeform 5">
            <a:extLst>
              <a:ext uri="{FF2B5EF4-FFF2-40B4-BE49-F238E27FC236}">
                <a16:creationId xmlns:a16="http://schemas.microsoft.com/office/drawing/2014/main" id="{372BAED6-7003-F691-97AF-C32478749E44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384579" y="1551799"/>
            <a:ext cx="1793486" cy="491194"/>
          </a:xfrm>
          <a:custGeom>
            <a:avLst/>
            <a:gdLst>
              <a:gd name="T0" fmla="*/ 298 w 1028"/>
              <a:gd name="T1" fmla="*/ 0 h 1024"/>
              <a:gd name="T2" fmla="*/ 1028 w 1028"/>
              <a:gd name="T3" fmla="*/ 0 h 1024"/>
              <a:gd name="T4" fmla="*/ 1028 w 1028"/>
              <a:gd name="T5" fmla="*/ 0 h 1024"/>
              <a:gd name="T6" fmla="*/ 1028 w 1028"/>
              <a:gd name="T7" fmla="*/ 855 h 1024"/>
              <a:gd name="T8" fmla="*/ 515 w 1028"/>
              <a:gd name="T9" fmla="*/ 1024 h 1024"/>
              <a:gd name="T10" fmla="*/ 0 w 1028"/>
              <a:gd name="T11" fmla="*/ 855 h 1024"/>
              <a:gd name="T12" fmla="*/ 0 w 1028"/>
              <a:gd name="T13" fmla="*/ 0 h 1024"/>
              <a:gd name="T14" fmla="*/ 153 w 1028"/>
              <a:gd name="T15" fmla="*/ 0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8" h="1024">
                <a:moveTo>
                  <a:pt x="298" y="0"/>
                </a:moveTo>
                <a:lnTo>
                  <a:pt x="1028" y="0"/>
                </a:lnTo>
                <a:lnTo>
                  <a:pt x="1028" y="0"/>
                </a:lnTo>
                <a:lnTo>
                  <a:pt x="1028" y="855"/>
                </a:lnTo>
                <a:lnTo>
                  <a:pt x="515" y="1024"/>
                </a:lnTo>
                <a:lnTo>
                  <a:pt x="0" y="855"/>
                </a:lnTo>
                <a:lnTo>
                  <a:pt x="0" y="0"/>
                </a:lnTo>
                <a:lnTo>
                  <a:pt x="153" y="0"/>
                </a:lnTo>
              </a:path>
            </a:pathLst>
          </a:custGeom>
          <a:ln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Onkologia</a:t>
            </a:r>
            <a:endParaRPr kumimoji="0" lang="en-US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3" name="Table">
            <a:extLst>
              <a:ext uri="{FF2B5EF4-FFF2-40B4-BE49-F238E27FC236}">
                <a16:creationId xmlns:a16="http://schemas.microsoft.com/office/drawing/2014/main" id="{C56AB84E-F499-9BE5-6493-218275EFFA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8930373"/>
              </p:ext>
            </p:extLst>
          </p:nvPr>
        </p:nvGraphicFramePr>
        <p:xfrm>
          <a:off x="1651993" y="2492664"/>
          <a:ext cx="5818908" cy="3610774"/>
        </p:xfrm>
        <a:graphic>
          <a:graphicData uri="http://schemas.openxmlformats.org/drawingml/2006/table">
            <a:tbl>
              <a:tblPr bandCol="1">
                <a:tableStyleId>{BDBED569-4797-4DF1-A0F4-6AAB3CD982D8}</a:tableStyleId>
              </a:tblPr>
              <a:tblGrid>
                <a:gridCol w="3501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968">
                <a:tc>
                  <a:txBody>
                    <a:bodyPr/>
                    <a:lstStyle/>
                    <a:p>
                      <a:pPr algn="ctr" defTabSz="457200">
                        <a:defRPr sz="700" b="1" i="1"/>
                      </a:pPr>
                      <a:r>
                        <a:rPr lang="pl-PL" sz="1800" dirty="0">
                          <a:solidFill>
                            <a:srgbClr val="B01513"/>
                          </a:solidFill>
                          <a:sym typeface="Helvetica Neue"/>
                        </a:rPr>
                        <a:t>Dziedzina</a:t>
                      </a:r>
                      <a:endParaRPr lang="en-US" sz="1800" b="1" i="0" dirty="0">
                        <a:solidFill>
                          <a:srgbClr val="B01513"/>
                        </a:solidFill>
                        <a:latin typeface="+mn-lt"/>
                        <a:ea typeface="Helvetica Neue"/>
                        <a:cs typeface="Arial" panose="020B0604020202020204" pitchFamily="34" charset="0"/>
                        <a:sym typeface="Helvetica Neue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700" b="1" i="1"/>
                      </a:pPr>
                      <a:r>
                        <a:rPr lang="pl-PL" sz="1800" dirty="0">
                          <a:solidFill>
                            <a:srgbClr val="B01513"/>
                          </a:solidFill>
                          <a:sym typeface="Helvetica Neue"/>
                        </a:rPr>
                        <a:t>Liczba PPZ</a:t>
                      </a:r>
                      <a:endParaRPr lang="en-US" sz="1800" b="1" i="0" dirty="0">
                        <a:solidFill>
                          <a:srgbClr val="B01513"/>
                        </a:solidFill>
                        <a:latin typeface="+mn-lt"/>
                        <a:ea typeface="Helvetica Neue"/>
                        <a:cs typeface="Arial" panose="020B0604020202020204" pitchFamily="34" charset="0"/>
                        <a:sym typeface="Helvetica Neue"/>
                      </a:endParaRP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666">
                <a:tc>
                  <a:txBody>
                    <a:bodyPr/>
                    <a:lstStyle/>
                    <a:p>
                      <a:pPr algn="ctr"/>
                      <a:r>
                        <a:rPr lang="pl-PL" sz="1600" b="0" i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rak piersi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101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6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rak gruczołu krokowego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86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rak jelita grubego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42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380980504"/>
                  </a:ext>
                </a:extLst>
              </a:tr>
              <a:tr h="352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rak szyjki macicy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4075259575"/>
                  </a:ext>
                </a:extLst>
              </a:tr>
              <a:tr h="352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rak płuca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2249887970"/>
                  </a:ext>
                </a:extLst>
              </a:tr>
              <a:tr h="352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nowotwory skóry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3119320382"/>
                  </a:ext>
                </a:extLst>
              </a:tr>
              <a:tr h="352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rak jajnika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695811676"/>
                  </a:ext>
                </a:extLst>
              </a:tr>
              <a:tr h="352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rak żołądka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2023105192"/>
                  </a:ext>
                </a:extLst>
              </a:tr>
              <a:tr h="2908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nowotwory głowy i szyi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482485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8171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DA610B-30C4-41F5-FFB7-2D6AF8EA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74788"/>
            <a:ext cx="8153474" cy="676052"/>
          </a:xfrm>
        </p:spPr>
        <p:txBody>
          <a:bodyPr/>
          <a:lstStyle/>
          <a:p>
            <a:r>
              <a:rPr lang="pl-PL" sz="3200" dirty="0"/>
              <a:t>Najczęściej opiniowane PPZ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176457-343C-5874-8664-67F7C93F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pic>
        <p:nvPicPr>
          <p:cNvPr id="6" name="Obraz 5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D1D5C7A8-9BE9-CBAB-BE83-7AFC7BA17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Podtytuł 2">
            <a:extLst>
              <a:ext uri="{FF2B5EF4-FFF2-40B4-BE49-F238E27FC236}">
                <a16:creationId xmlns:a16="http://schemas.microsoft.com/office/drawing/2014/main" id="{BF311629-2F9F-871E-06A0-77784FF141E5}"/>
              </a:ext>
            </a:extLst>
          </p:cNvPr>
          <p:cNvSpPr txBox="1">
            <a:spLocks/>
          </p:cNvSpPr>
          <p:nvPr/>
        </p:nvSpPr>
        <p:spPr>
          <a:xfrm>
            <a:off x="7231379" y="254236"/>
            <a:ext cx="1695330" cy="66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1600" cap="none" dirty="0">
                <a:solidFill>
                  <a:srgbClr val="19718D"/>
                </a:solidFill>
                <a:ea typeface="Rollerscript Rough" panose="03070600040307000000" pitchFamily="66" charset="-18"/>
                <a:cs typeface="Forte Forward" panose="020F0502020204030204" pitchFamily="2" charset="-18"/>
              </a:rPr>
              <a:t>Opiniowanie PPZ</a:t>
            </a:r>
          </a:p>
        </p:txBody>
      </p:sp>
      <p:pic>
        <p:nvPicPr>
          <p:cNvPr id="51" name="Obraz 50" descr="Obraz zawierający pismo odręczne, Czcionka, kaligrafia, Grafika&#10;&#10;Opis wygenerowany automatycznie">
            <a:extLst>
              <a:ext uri="{FF2B5EF4-FFF2-40B4-BE49-F238E27FC236}">
                <a16:creationId xmlns:a16="http://schemas.microsoft.com/office/drawing/2014/main" id="{89A431DB-BF6E-2EC1-9FBE-E6CFAC568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97" y="1182346"/>
            <a:ext cx="1614489" cy="293273"/>
          </a:xfrm>
          <a:prstGeom prst="rect">
            <a:avLst/>
          </a:prstGeom>
        </p:spPr>
      </p:pic>
      <p:pic>
        <p:nvPicPr>
          <p:cNvPr id="52" name="Obraz 51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D13397DB-ABCD-CCC6-C525-9A9F96DB3B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0088" y="5182935"/>
            <a:ext cx="2750164" cy="1566555"/>
          </a:xfrm>
          <a:prstGeom prst="rect">
            <a:avLst/>
          </a:prstGeom>
        </p:spPr>
      </p:pic>
      <p:sp>
        <p:nvSpPr>
          <p:cNvPr id="53" name="Podtytuł 2">
            <a:extLst>
              <a:ext uri="{FF2B5EF4-FFF2-40B4-BE49-F238E27FC236}">
                <a16:creationId xmlns:a16="http://schemas.microsoft.com/office/drawing/2014/main" id="{2CAF977A-3CC9-A964-FEA0-30C828C8EA86}"/>
              </a:ext>
            </a:extLst>
          </p:cNvPr>
          <p:cNvSpPr txBox="1">
            <a:spLocks/>
          </p:cNvSpPr>
          <p:nvPr/>
        </p:nvSpPr>
        <p:spPr>
          <a:xfrm rot="16200000">
            <a:off x="-500033" y="5765991"/>
            <a:ext cx="1695330" cy="4175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2400" cap="none" dirty="0">
                <a:solidFill>
                  <a:srgbClr val="19718D"/>
                </a:solidFill>
                <a:ea typeface="Rollerscript Rough" panose="03070600040307000000" pitchFamily="66" charset="-18"/>
                <a:cs typeface="Forte Forward" panose="020F0502020204030204" pitchFamily="2" charset="-18"/>
              </a:rPr>
              <a:t>2009-2023</a:t>
            </a:r>
          </a:p>
        </p:txBody>
      </p:sp>
      <p:sp>
        <p:nvSpPr>
          <p:cNvPr id="2175" name="Freeform 5">
            <a:extLst>
              <a:ext uri="{FF2B5EF4-FFF2-40B4-BE49-F238E27FC236}">
                <a16:creationId xmlns:a16="http://schemas.microsoft.com/office/drawing/2014/main" id="{372BAED6-7003-F691-97AF-C32478749E44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384579" y="1551799"/>
            <a:ext cx="1793486" cy="491194"/>
          </a:xfrm>
          <a:custGeom>
            <a:avLst/>
            <a:gdLst>
              <a:gd name="T0" fmla="*/ 298 w 1028"/>
              <a:gd name="T1" fmla="*/ 0 h 1024"/>
              <a:gd name="T2" fmla="*/ 1028 w 1028"/>
              <a:gd name="T3" fmla="*/ 0 h 1024"/>
              <a:gd name="T4" fmla="*/ 1028 w 1028"/>
              <a:gd name="T5" fmla="*/ 0 h 1024"/>
              <a:gd name="T6" fmla="*/ 1028 w 1028"/>
              <a:gd name="T7" fmla="*/ 855 h 1024"/>
              <a:gd name="T8" fmla="*/ 515 w 1028"/>
              <a:gd name="T9" fmla="*/ 1024 h 1024"/>
              <a:gd name="T10" fmla="*/ 0 w 1028"/>
              <a:gd name="T11" fmla="*/ 855 h 1024"/>
              <a:gd name="T12" fmla="*/ 0 w 1028"/>
              <a:gd name="T13" fmla="*/ 0 h 1024"/>
              <a:gd name="T14" fmla="*/ 153 w 1028"/>
              <a:gd name="T15" fmla="*/ 0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8" h="1024">
                <a:moveTo>
                  <a:pt x="298" y="0"/>
                </a:moveTo>
                <a:lnTo>
                  <a:pt x="1028" y="0"/>
                </a:lnTo>
                <a:lnTo>
                  <a:pt x="1028" y="0"/>
                </a:lnTo>
                <a:lnTo>
                  <a:pt x="1028" y="855"/>
                </a:lnTo>
                <a:lnTo>
                  <a:pt x="515" y="1024"/>
                </a:lnTo>
                <a:lnTo>
                  <a:pt x="0" y="855"/>
                </a:lnTo>
                <a:lnTo>
                  <a:pt x="0" y="0"/>
                </a:lnTo>
                <a:lnTo>
                  <a:pt x="153" y="0"/>
                </a:lnTo>
              </a:path>
            </a:pathLst>
          </a:custGeom>
          <a:ln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Pozostałe</a:t>
            </a:r>
            <a:endParaRPr kumimoji="0" lang="en-US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3" name="Table">
            <a:extLst>
              <a:ext uri="{FF2B5EF4-FFF2-40B4-BE49-F238E27FC236}">
                <a16:creationId xmlns:a16="http://schemas.microsoft.com/office/drawing/2014/main" id="{C56AB84E-F499-9BE5-6493-218275EFFA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0223102"/>
              </p:ext>
            </p:extLst>
          </p:nvPr>
        </p:nvGraphicFramePr>
        <p:xfrm>
          <a:off x="1651993" y="2077031"/>
          <a:ext cx="5818908" cy="4751595"/>
        </p:xfrm>
        <a:graphic>
          <a:graphicData uri="http://schemas.openxmlformats.org/drawingml/2006/table">
            <a:tbl>
              <a:tblPr bandCol="1">
                <a:tableStyleId>{BDBED569-4797-4DF1-A0F4-6AAB3CD982D8}</a:tableStyleId>
              </a:tblPr>
              <a:tblGrid>
                <a:gridCol w="3501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968">
                <a:tc>
                  <a:txBody>
                    <a:bodyPr/>
                    <a:lstStyle/>
                    <a:p>
                      <a:pPr algn="ctr" defTabSz="457200">
                        <a:defRPr sz="700" b="1" i="1"/>
                      </a:pPr>
                      <a:r>
                        <a:rPr lang="pl-PL" sz="1800" dirty="0">
                          <a:solidFill>
                            <a:srgbClr val="B01513"/>
                          </a:solidFill>
                          <a:sym typeface="Helvetica Neue"/>
                        </a:rPr>
                        <a:t>Dziedzina</a:t>
                      </a:r>
                      <a:endParaRPr lang="en-US" sz="1800" b="1" i="0" dirty="0">
                        <a:solidFill>
                          <a:srgbClr val="B01513"/>
                        </a:solidFill>
                        <a:latin typeface="+mn-lt"/>
                        <a:ea typeface="Helvetica Neue"/>
                        <a:cs typeface="Arial" panose="020B0604020202020204" pitchFamily="34" charset="0"/>
                        <a:sym typeface="Helvetica Neue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700" b="1" i="1"/>
                      </a:pPr>
                      <a:r>
                        <a:rPr lang="pl-PL" sz="1800" dirty="0">
                          <a:solidFill>
                            <a:srgbClr val="B01513"/>
                          </a:solidFill>
                          <a:sym typeface="Helvetica Neue"/>
                        </a:rPr>
                        <a:t>Liczba PPZ</a:t>
                      </a:r>
                      <a:endParaRPr lang="en-US" sz="1800" b="1" i="0" dirty="0">
                        <a:solidFill>
                          <a:srgbClr val="B01513"/>
                        </a:solidFill>
                        <a:latin typeface="+mn-lt"/>
                        <a:ea typeface="Helvetica Neue"/>
                        <a:cs typeface="Arial" panose="020B0604020202020204" pitchFamily="34" charset="0"/>
                        <a:sym typeface="Helvetica Neue"/>
                      </a:endParaRP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666">
                <a:tc>
                  <a:txBody>
                    <a:bodyPr/>
                    <a:lstStyle/>
                    <a:p>
                      <a:pPr algn="ctr"/>
                      <a:r>
                        <a:rPr lang="pl-PL" sz="1600" b="0" i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rehabilitacja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271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6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stomatologia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148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medycyna rozrodu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134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380980504"/>
                  </a:ext>
                </a:extLst>
              </a:tr>
              <a:tr h="352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zdrowie psychiczne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107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4075259575"/>
                  </a:ext>
                </a:extLst>
              </a:tr>
              <a:tr h="352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dietetyka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105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2249887970"/>
                  </a:ext>
                </a:extLst>
              </a:tr>
              <a:tr h="352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badania przesiewowe (wady postawy)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101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3119320382"/>
                  </a:ext>
                </a:extLst>
              </a:tr>
              <a:tr h="352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kardiologia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91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695811676"/>
                  </a:ext>
                </a:extLst>
              </a:tr>
              <a:tr h="352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diabetologia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68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2023105192"/>
                  </a:ext>
                </a:extLst>
              </a:tr>
              <a:tr h="2908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szkoła rodzenia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67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482485846"/>
                  </a:ext>
                </a:extLst>
              </a:tr>
              <a:tr h="2908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terapia uzależnień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64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3995919637"/>
                  </a:ext>
                </a:extLst>
              </a:tr>
              <a:tr h="2908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badania przesiewowe (wzrok, słuch, mowa)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54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3346764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008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DA610B-30C4-41F5-FFB7-2D6AF8EA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74788"/>
            <a:ext cx="8153474" cy="676052"/>
          </a:xfrm>
        </p:spPr>
        <p:txBody>
          <a:bodyPr/>
          <a:lstStyle/>
          <a:p>
            <a:r>
              <a:rPr lang="pl-PL" sz="3200" dirty="0"/>
              <a:t>Najczęściej opiniowane PPZ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176457-343C-5874-8664-67F7C93F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351" y="950416"/>
            <a:ext cx="15853783" cy="861421"/>
          </a:xfrm>
          <a:prstGeom prst="rect">
            <a:avLst/>
          </a:prstGeom>
        </p:spPr>
      </p:pic>
      <p:pic>
        <p:nvPicPr>
          <p:cNvPr id="6" name="Obraz 5" descr="Obraz zawierający symbol, logo, godło, Czcionka&#10;&#10;Opis wygenerowany automatycznie">
            <a:extLst>
              <a:ext uri="{FF2B5EF4-FFF2-40B4-BE49-F238E27FC236}">
                <a16:creationId xmlns:a16="http://schemas.microsoft.com/office/drawing/2014/main" id="{D1D5C7A8-9BE9-CBAB-BE83-7AFC7BA17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807816"/>
            <a:ext cx="1119784" cy="11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Podtytuł 2">
            <a:extLst>
              <a:ext uri="{FF2B5EF4-FFF2-40B4-BE49-F238E27FC236}">
                <a16:creationId xmlns:a16="http://schemas.microsoft.com/office/drawing/2014/main" id="{BF311629-2F9F-871E-06A0-77784FF141E5}"/>
              </a:ext>
            </a:extLst>
          </p:cNvPr>
          <p:cNvSpPr txBox="1">
            <a:spLocks/>
          </p:cNvSpPr>
          <p:nvPr/>
        </p:nvSpPr>
        <p:spPr>
          <a:xfrm>
            <a:off x="7231379" y="254236"/>
            <a:ext cx="1695330" cy="66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1600" cap="none" dirty="0">
                <a:solidFill>
                  <a:srgbClr val="19718D"/>
                </a:solidFill>
                <a:ea typeface="Rollerscript Rough" panose="03070600040307000000" pitchFamily="66" charset="-18"/>
                <a:cs typeface="Forte Forward" panose="020F0502020204030204" pitchFamily="2" charset="-18"/>
              </a:rPr>
              <a:t>Opiniowanie PPZ</a:t>
            </a:r>
          </a:p>
        </p:txBody>
      </p:sp>
      <p:pic>
        <p:nvPicPr>
          <p:cNvPr id="51" name="Obraz 50" descr="Obraz zawierający pismo odręczne, Czcionka, kaligrafia, Grafika&#10;&#10;Opis wygenerowany automatycznie">
            <a:extLst>
              <a:ext uri="{FF2B5EF4-FFF2-40B4-BE49-F238E27FC236}">
                <a16:creationId xmlns:a16="http://schemas.microsoft.com/office/drawing/2014/main" id="{89A431DB-BF6E-2EC1-9FBE-E6CFAC568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97" y="1182346"/>
            <a:ext cx="1614489" cy="293273"/>
          </a:xfrm>
          <a:prstGeom prst="rect">
            <a:avLst/>
          </a:prstGeom>
        </p:spPr>
      </p:pic>
      <p:pic>
        <p:nvPicPr>
          <p:cNvPr id="52" name="Obraz 51" descr="Obraz zawierający niebieskie, woda, Turkus, Kolor morski&#10;&#10;Opis wygenerowany automatycznie">
            <a:extLst>
              <a:ext uri="{FF2B5EF4-FFF2-40B4-BE49-F238E27FC236}">
                <a16:creationId xmlns:a16="http://schemas.microsoft.com/office/drawing/2014/main" id="{D13397DB-ABCD-CCC6-C525-9A9F96DB3B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0088" y="5182935"/>
            <a:ext cx="2750164" cy="1566555"/>
          </a:xfrm>
          <a:prstGeom prst="rect">
            <a:avLst/>
          </a:prstGeom>
        </p:spPr>
      </p:pic>
      <p:sp>
        <p:nvSpPr>
          <p:cNvPr id="53" name="Podtytuł 2">
            <a:extLst>
              <a:ext uri="{FF2B5EF4-FFF2-40B4-BE49-F238E27FC236}">
                <a16:creationId xmlns:a16="http://schemas.microsoft.com/office/drawing/2014/main" id="{2CAF977A-3CC9-A964-FEA0-30C828C8EA86}"/>
              </a:ext>
            </a:extLst>
          </p:cNvPr>
          <p:cNvSpPr txBox="1">
            <a:spLocks/>
          </p:cNvSpPr>
          <p:nvPr/>
        </p:nvSpPr>
        <p:spPr>
          <a:xfrm rot="16200000">
            <a:off x="-500033" y="5765991"/>
            <a:ext cx="1695330" cy="4175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l-PL" sz="2400" cap="none" dirty="0">
                <a:solidFill>
                  <a:srgbClr val="19718D"/>
                </a:solidFill>
                <a:ea typeface="Rollerscript Rough" panose="03070600040307000000" pitchFamily="66" charset="-18"/>
                <a:cs typeface="Forte Forward" panose="020F0502020204030204" pitchFamily="2" charset="-18"/>
              </a:rPr>
              <a:t>2022-2023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ADDA9A84-D719-FFBE-BBF1-C4BEFCA75238}"/>
              </a:ext>
            </a:extLst>
          </p:cNvPr>
          <p:cNvSpPr txBox="1">
            <a:spLocks/>
          </p:cNvSpPr>
          <p:nvPr/>
        </p:nvSpPr>
        <p:spPr>
          <a:xfrm>
            <a:off x="478410" y="1780885"/>
            <a:ext cx="7599882" cy="6176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1600" dirty="0">
                <a:solidFill>
                  <a:schemeClr val="bg1"/>
                </a:solidFill>
                <a:highlight>
                  <a:srgbClr val="B01513"/>
                </a:highlight>
              </a:rPr>
              <a:t>Najczęściej opiniowane PPZ w latach 2022-2023</a:t>
            </a:r>
          </a:p>
        </p:txBody>
      </p:sp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id="{4F47A2D8-AED0-EB08-2203-AD2CBDB5E2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3307782"/>
              </p:ext>
            </p:extLst>
          </p:nvPr>
        </p:nvGraphicFramePr>
        <p:xfrm>
          <a:off x="0" y="2414492"/>
          <a:ext cx="7010399" cy="4161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7386B94-F73E-8A8D-5638-F43C51470E3B}"/>
              </a:ext>
            </a:extLst>
          </p:cNvPr>
          <p:cNvSpPr txBox="1"/>
          <p:nvPr/>
        </p:nvSpPr>
        <p:spPr>
          <a:xfrm>
            <a:off x="5900914" y="2356865"/>
            <a:ext cx="2890982" cy="36933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342900" indent="-342900">
              <a:buAutoNum type="arabicPeriod"/>
            </a:pPr>
            <a:r>
              <a:rPr lang="pl-PL" b="1" dirty="0">
                <a:ln/>
                <a:solidFill>
                  <a:srgbClr val="1971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Medycyna rozrodu/ zapłodnienie pozaustrojowe                 – 42 PPZ</a:t>
            </a:r>
          </a:p>
          <a:p>
            <a:pPr marL="342900" indent="-342900">
              <a:buAutoNum type="arabicPeriod"/>
            </a:pPr>
            <a:endParaRPr lang="pl-PL" b="1" dirty="0">
              <a:ln/>
              <a:solidFill>
                <a:srgbClr val="19718D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pl-PL" b="1" dirty="0">
                <a:ln/>
                <a:solidFill>
                  <a:srgbClr val="1971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Rehabilitacja                       – 33 PPZ</a:t>
            </a:r>
          </a:p>
          <a:p>
            <a:pPr marL="342900" indent="-342900">
              <a:buAutoNum type="arabicPeriod"/>
            </a:pPr>
            <a:endParaRPr lang="pl-PL" b="1" dirty="0">
              <a:ln/>
              <a:solidFill>
                <a:srgbClr val="19718D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pl-PL" b="1" dirty="0">
                <a:ln/>
                <a:solidFill>
                  <a:srgbClr val="1971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Onkologia (rak piersi, jelita grubego, gruczołu krokowego, szyjki macicy)              – 18 PPZ</a:t>
            </a:r>
          </a:p>
        </p:txBody>
      </p:sp>
    </p:spTree>
    <p:extLst>
      <p:ext uri="{BB962C8B-B14F-4D97-AF65-F5344CB8AC3E}">
        <p14:creationId xmlns:p14="http://schemas.microsoft.com/office/powerpoint/2010/main" val="1872117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10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6_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2_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1_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6.xml><?xml version="1.0" encoding="utf-8"?>
<a:theme xmlns:a="http://schemas.openxmlformats.org/drawingml/2006/main" name="5_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7.xml><?xml version="1.0" encoding="utf-8"?>
<a:theme xmlns:a="http://schemas.openxmlformats.org/drawingml/2006/main" name="7_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8.xml><?xml version="1.0" encoding="utf-8"?>
<a:theme xmlns:a="http://schemas.openxmlformats.org/drawingml/2006/main" name="4_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9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6210</TotalTime>
  <Words>1667</Words>
  <Application>Microsoft Office PowerPoint</Application>
  <PresentationFormat>Pokaz na ekranie (4:3)</PresentationFormat>
  <Paragraphs>251</Paragraphs>
  <Slides>23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8</vt:i4>
      </vt:variant>
      <vt:variant>
        <vt:lpstr>Tytuły slajdów</vt:lpstr>
      </vt:variant>
      <vt:variant>
        <vt:i4>23</vt:i4>
      </vt:variant>
    </vt:vector>
  </HeadingPairs>
  <TitlesOfParts>
    <vt:vector size="41" baseType="lpstr">
      <vt:lpstr>Arial</vt:lpstr>
      <vt:lpstr>Calibri</vt:lpstr>
      <vt:lpstr>Century Gothic</vt:lpstr>
      <vt:lpstr>Courier New</vt:lpstr>
      <vt:lpstr>Helvetica Neue</vt:lpstr>
      <vt:lpstr>Montserrat</vt:lpstr>
      <vt:lpstr>Segoe UI</vt:lpstr>
      <vt:lpstr>Wingdings</vt:lpstr>
      <vt:lpstr>Wingdings 2</vt:lpstr>
      <vt:lpstr>Wingdings 3</vt:lpstr>
      <vt:lpstr>Jon</vt:lpstr>
      <vt:lpstr>3_Jon</vt:lpstr>
      <vt:lpstr>6_Jon</vt:lpstr>
      <vt:lpstr>2_Jon</vt:lpstr>
      <vt:lpstr>1_Jon</vt:lpstr>
      <vt:lpstr>5_Jon</vt:lpstr>
      <vt:lpstr>7_Jon</vt:lpstr>
      <vt:lpstr>4_Jon</vt:lpstr>
      <vt:lpstr>Programy  Polityki  Zdrowotnej (PPZ) z perspektywy AOTMiT</vt:lpstr>
      <vt:lpstr>Schemat procesu opiniowania Programów Polityki Zdrowotnej</vt:lpstr>
      <vt:lpstr>Proces opiniowania PPZ</vt:lpstr>
      <vt:lpstr>PPZ w liczbach</vt:lpstr>
      <vt:lpstr>Najczęściej opiniowane PPZ</vt:lpstr>
      <vt:lpstr>Najczęściej opiniowane PPZ</vt:lpstr>
      <vt:lpstr>Najczęściej opiniowane PPZ</vt:lpstr>
      <vt:lpstr>Najczęściej opiniowane PPZ</vt:lpstr>
      <vt:lpstr>Najczęściej opiniowane PPZ</vt:lpstr>
      <vt:lpstr>Schemat procesu wydania rekomendacji</vt:lpstr>
      <vt:lpstr>Problemy 1/2</vt:lpstr>
      <vt:lpstr>Problemy 2/2</vt:lpstr>
      <vt:lpstr>Uwagi 1/3</vt:lpstr>
      <vt:lpstr>Uwagi 2/3</vt:lpstr>
      <vt:lpstr>Uwagi 3/3</vt:lpstr>
      <vt:lpstr>Horyzont czasowy szkoleń PPZ</vt:lpstr>
      <vt:lpstr>Cel szkoleń PPZ</vt:lpstr>
      <vt:lpstr>Szkolenia PPZ w liczbach </vt:lpstr>
      <vt:lpstr>Formuła szkoleń PPZ</vt:lpstr>
      <vt:lpstr>Promocja szkoleń </vt:lpstr>
      <vt:lpstr>Korzyści dla uczestników</vt:lpstr>
      <vt:lpstr>Korzyści dla uczestników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Adrian Podbielski</dc:creator>
  <cp:lastModifiedBy>Daniel Rutkowski</cp:lastModifiedBy>
  <cp:revision>325</cp:revision>
  <dcterms:created xsi:type="dcterms:W3CDTF">2023-08-31T07:46:01Z</dcterms:created>
  <dcterms:modified xsi:type="dcterms:W3CDTF">2023-12-05T05:57:38Z</dcterms:modified>
</cp:coreProperties>
</file>