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>
  <p:sldMasterIdLst>
    <p:sldMasterId id="2147483648" r:id="rId1"/>
    <p:sldMasterId id="2147483683" r:id="rId2"/>
  </p:sldMasterIdLst>
  <p:notesMasterIdLst>
    <p:notesMasterId r:id="rId12"/>
  </p:notesMasterIdLst>
  <p:handoutMasterIdLst>
    <p:handoutMasterId r:id="rId13"/>
  </p:handoutMasterIdLst>
  <p:sldIdLst>
    <p:sldId id="256" r:id="rId3"/>
    <p:sldId id="432" r:id="rId4"/>
    <p:sldId id="435" r:id="rId5"/>
    <p:sldId id="433" r:id="rId6"/>
    <p:sldId id="332" r:id="rId7"/>
    <p:sldId id="355" r:id="rId8"/>
    <p:sldId id="434" r:id="rId9"/>
    <p:sldId id="436" r:id="rId10"/>
    <p:sldId id="270" r:id="rId11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4835"/>
    <a:srgbClr val="FFFFFF"/>
    <a:srgbClr val="00797A"/>
    <a:srgbClr val="0099CC"/>
    <a:srgbClr val="00729A"/>
    <a:srgbClr val="1C6E2E"/>
    <a:srgbClr val="24903B"/>
    <a:srgbClr val="4D4D4D"/>
    <a:srgbClr val="26993F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Styl z motywem 2 — Ak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Styl pośredni 1 — Ak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E3FDE45-AF77-4B5C-9715-49D594BDF05E}" styleName="Styl jasny 1 — Ak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 jasny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Styl jasny 2 — Ak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C7853C-536D-4A76-A0AE-DD22124D55A5}" styleName="Styl z motywem 1 — Ak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Styl z motywem 1 — Ak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 pośredni 2 — Ak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81163" autoAdjust="0"/>
  </p:normalViewPr>
  <p:slideViewPr>
    <p:cSldViewPr snapToGrid="0">
      <p:cViewPr varScale="1">
        <p:scale>
          <a:sx n="60" d="100"/>
          <a:sy n="60" d="100"/>
        </p:scale>
        <p:origin x="1404" y="114"/>
      </p:cViewPr>
      <p:guideLst/>
    </p:cSldViewPr>
  </p:slideViewPr>
  <p:outlineViewPr>
    <p:cViewPr>
      <p:scale>
        <a:sx n="35" d="100"/>
        <a:sy n="35" d="100"/>
      </p:scale>
      <p:origin x="0" y="0"/>
    </p:cViewPr>
  </p:outlineViewPr>
  <p:notesTextViewPr>
    <p:cViewPr>
      <p:scale>
        <a:sx n="70" d="100"/>
        <a:sy n="7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FF4E8F58-4F14-7177-5720-B005AF7AF1B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0032320-2227-B374-B437-826997E40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AA6D65-724F-334D-A647-492B66138BAA}" type="datetimeFigureOut">
              <a:rPr lang="pl-PL" b="1" smtClean="0">
                <a:latin typeface="Source Sans Pro Semibold" panose="020B0503030403020204" pitchFamily="34" charset="0"/>
              </a:rPr>
              <a:t>2023-12-01</a:t>
            </a:fld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BDF24ADE-1FA5-49D2-0409-54E4282424C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b="1" dirty="0">
              <a:latin typeface="Source Sans Pro Semibold" panose="020B0503030403020204" pitchFamily="34" charset="0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8834F17-3386-A125-8DD4-E2FE243051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3AC3BD-F08B-0A4B-BAF1-E7AEA459C965}" type="slidenum">
              <a:rPr lang="pl-PL" b="1" smtClean="0">
                <a:latin typeface="Source Sans Pro Semibold" panose="020B0503030403020204" pitchFamily="34" charset="0"/>
              </a:rPr>
              <a:t>‹#›</a:t>
            </a:fld>
            <a:endParaRPr lang="pl-PL" b="1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6945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 b="1" i="0">
        <a:latin typeface="Source Sans Pro Semibold" panose="020B0503030403020204" pitchFamily="34" charset="0"/>
        <a:ea typeface="Source Sans Pro Semibold" panose="020B0503030403020204" pitchFamily="34" charset="0"/>
        <a:cs typeface="Calibri"/>
        <a:sym typeface="Calibri"/>
      </a:defRPr>
    </a:lvl1pPr>
    <a:lvl2pPr indent="228600" latinLnBrk="0">
      <a:defRPr sz="1200">
        <a:latin typeface="Calibri"/>
        <a:ea typeface="Calibri"/>
        <a:cs typeface="Calibri"/>
        <a:sym typeface="Calibri"/>
      </a:defRPr>
    </a:lvl2pPr>
    <a:lvl3pPr indent="457200" latinLnBrk="0">
      <a:defRPr sz="1200">
        <a:latin typeface="Calibri"/>
        <a:ea typeface="Calibri"/>
        <a:cs typeface="Calibri"/>
        <a:sym typeface="Calibri"/>
      </a:defRPr>
    </a:lvl3pPr>
    <a:lvl4pPr indent="685800" latinLnBrk="0">
      <a:defRPr sz="1200">
        <a:latin typeface="Calibri"/>
        <a:ea typeface="Calibri"/>
        <a:cs typeface="Calibri"/>
        <a:sym typeface="Calibri"/>
      </a:defRPr>
    </a:lvl4pPr>
    <a:lvl5pPr indent="914400" latinLnBrk="0">
      <a:defRPr sz="1200">
        <a:latin typeface="Calibri"/>
        <a:ea typeface="Calibri"/>
        <a:cs typeface="Calibri"/>
        <a:sym typeface="Calibri"/>
      </a:defRPr>
    </a:lvl5pPr>
    <a:lvl6pPr indent="1143000" latinLnBrk="0">
      <a:defRPr sz="1200">
        <a:latin typeface="Calibri"/>
        <a:ea typeface="Calibri"/>
        <a:cs typeface="Calibri"/>
        <a:sym typeface="Calibri"/>
      </a:defRPr>
    </a:lvl6pPr>
    <a:lvl7pPr indent="1371600" latinLnBrk="0">
      <a:defRPr sz="1200">
        <a:latin typeface="Calibri"/>
        <a:ea typeface="Calibri"/>
        <a:cs typeface="Calibri"/>
        <a:sym typeface="Calibri"/>
      </a:defRPr>
    </a:lvl7pPr>
    <a:lvl8pPr indent="1600200" latinLnBrk="0">
      <a:defRPr sz="1200">
        <a:latin typeface="Calibri"/>
        <a:ea typeface="Calibri"/>
        <a:cs typeface="Calibri"/>
        <a:sym typeface="Calibri"/>
      </a:defRPr>
    </a:lvl8pPr>
    <a:lvl9pPr indent="1828800" latinLnBrk="0">
      <a:defRPr sz="1200">
        <a:latin typeface="Calibri"/>
        <a:ea typeface="Calibri"/>
        <a:cs typeface="Calibri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83391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CA4A4-B721-4292-A674-4FDA46DB758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8825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9CA4A4-B721-4292-A674-4FDA46DB758C}" type="slidenum">
              <a:rPr kumimoji="0" lang="pl-P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pl-P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227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5479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6" Type="http://schemas.openxmlformats.org/officeDocument/2006/relationships/image" Target="../media/image2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fosigw.gov.pl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01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9710400"/>
            <a:ext cx="18288001" cy="5842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r>
              <a:rPr lang="pl-PL" sz="2000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556FB19D-9DDE-8799-38FE-B6BBD9B7FB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091" y="2459777"/>
            <a:ext cx="10934889" cy="7827223"/>
          </a:xfrm>
          <a:prstGeom prst="rect">
            <a:avLst/>
          </a:prstGeom>
        </p:spPr>
      </p:pic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09355483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3ED5C3C-D41C-2EE2-41C1-A06972253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645"/>
          <a:stretch/>
        </p:blipFill>
        <p:spPr>
          <a:xfrm>
            <a:off x="8016529" y="1783277"/>
            <a:ext cx="10271471" cy="7897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42967288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E7E83FF-3B3E-0D45-8AF7-4C3BC3B5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08266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85BE1D7A-6477-4EB4-D994-E42BE93B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5769780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D4ACEB27-0386-FB09-2D67-CA3A04B52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1795504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18EB869-BAA0-F108-69CB-535B53CD6F3E}"/>
              </a:ext>
            </a:extLst>
          </p:cNvPr>
          <p:cNvSpPr/>
          <p:nvPr userDrawn="1"/>
        </p:nvSpPr>
        <p:spPr>
          <a:xfrm>
            <a:off x="5796293" y="5305606"/>
            <a:ext cx="9803547" cy="35835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49953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03615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40022D0-F310-620B-F5EE-CC8E657CE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775114" y="1951958"/>
            <a:ext cx="647372" cy="642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1C7E2E4D-EFE7-EB3F-3C26-83B5BFC05D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65929" y="1962076"/>
            <a:ext cx="389209" cy="6224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44A964EC-60FB-4B86-5922-0B037B0C07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358680" y="1953397"/>
            <a:ext cx="622373" cy="622375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C5490058-17B9-C3FD-2603-B33476F4C02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566795" y="1932693"/>
            <a:ext cx="606944" cy="646366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157446D7-CDB0-8411-D4A3-BD34D23649C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4906325" y="2024783"/>
            <a:ext cx="565750" cy="4796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CED22B3E-7396-3696-4427-C60522B204A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2768598" y="5425751"/>
            <a:ext cx="660404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725EFA4A-683F-F4D6-685C-13398881690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859000" y="5425867"/>
            <a:ext cx="660401" cy="660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" descr="Image">
            <a:extLst>
              <a:ext uri="{FF2B5EF4-FFF2-40B4-BE49-F238E27FC236}">
                <a16:creationId xmlns:a16="http://schemas.microsoft.com/office/drawing/2014/main" id="{B021F19D-D19F-3F5B-C15E-8689096813DA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621824" y="5425750"/>
            <a:ext cx="496886" cy="6604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Image" descr="Image">
            <a:extLst>
              <a:ext uri="{FF2B5EF4-FFF2-40B4-BE49-F238E27FC236}">
                <a16:creationId xmlns:a16="http://schemas.microsoft.com/office/drawing/2014/main" id="{2DD78B20-4A83-F44B-D459-465A22D0137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339669" y="5425745"/>
            <a:ext cx="660395" cy="660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03E32F81-B014-6673-C67C-A421561938B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73808" y="5439177"/>
            <a:ext cx="633550" cy="6335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C221204F-AF8A-ACFE-37E3-39F641088198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2768600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28A8CAAF-0D5C-B169-13CE-05BF968F266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560383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6C76C706-EBC0-4D7E-D789-E00D00CF2D1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435819" y="6756388"/>
            <a:ext cx="468095" cy="783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1CB89038-4F6C-3F92-80AB-81AF7204E2B9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1549554" y="6805846"/>
            <a:ext cx="641426" cy="684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Image" descr="Image">
            <a:extLst>
              <a:ext uri="{FF2B5EF4-FFF2-40B4-BE49-F238E27FC236}">
                <a16:creationId xmlns:a16="http://schemas.microsoft.com/office/drawing/2014/main" id="{7B8A1EDF-9236-18C9-6CB2-8B4953DE303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4859000" y="6817918"/>
            <a:ext cx="660401" cy="660401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D05146DC-2A6D-B9C3-CF62-3A33E9EBA90F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DEBF23E-EFEA-868C-0E81-C8D1CC15DDC8}"/>
              </a:ext>
            </a:extLst>
          </p:cNvPr>
          <p:cNvSpPr txBox="1"/>
          <p:nvPr userDrawn="1"/>
        </p:nvSpPr>
        <p:spPr>
          <a:xfrm>
            <a:off x="4195944" y="4491753"/>
            <a:ext cx="9896112" cy="429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 err="1"/>
              <a:t>Dodatkowe</a:t>
            </a:r>
            <a:r>
              <a:rPr dirty="0"/>
              <a:t> </a:t>
            </a:r>
            <a:r>
              <a:rPr dirty="0" err="1"/>
              <a:t>ikony</a:t>
            </a:r>
            <a:r>
              <a:rPr lang="pl-PL" dirty="0"/>
              <a:t> używane wyłącznie do celów dekoracyjnych</a:t>
            </a:r>
            <a:endParaRPr dirty="0"/>
          </a:p>
        </p:txBody>
      </p:sp>
      <p:sp>
        <p:nvSpPr>
          <p:cNvPr id="21" name="TextBox 21">
            <a:extLst>
              <a:ext uri="{FF2B5EF4-FFF2-40B4-BE49-F238E27FC236}">
                <a16:creationId xmlns:a16="http://schemas.microsoft.com/office/drawing/2014/main" id="{C5D10319-8ADD-926A-E3E5-2CABBD627136}"/>
              </a:ext>
            </a:extLst>
          </p:cNvPr>
          <p:cNvSpPr txBox="1"/>
          <p:nvPr userDrawn="1"/>
        </p:nvSpPr>
        <p:spPr>
          <a:xfrm>
            <a:off x="4195944" y="977899"/>
            <a:ext cx="9896112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 err="1"/>
              <a:t>Ikony</a:t>
            </a:r>
            <a:r>
              <a:rPr dirty="0"/>
              <a:t> </a:t>
            </a:r>
            <a:r>
              <a:rPr dirty="0" err="1"/>
              <a:t>obszarów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1069311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0491839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25299537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FOSiGW_presentation_BG_02_v1.png" descr="NFOSiGW_presentation_BG_02_v1.png">
            <a:extLst>
              <a:ext uri="{FF2B5EF4-FFF2-40B4-BE49-F238E27FC236}">
                <a16:creationId xmlns:a16="http://schemas.microsoft.com/office/drawing/2014/main" id="{F184BC89-388C-1083-AAB5-EC65432D1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5E613D4-FF94-9F82-EC42-BE7A8E26F0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5EA7001-95B6-4CCC-8A7A-492C5296A2F2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6ED4D93C-D52A-89A8-7136-FC8E44A8A0C1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309EA9E4-559A-4F17-310B-3B4EF00B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1C1BEBF8-50CB-0AB1-81BE-B7DA4BE7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Slide Number">
            <a:extLst>
              <a:ext uri="{FF2B5EF4-FFF2-40B4-BE49-F238E27FC236}">
                <a16:creationId xmlns:a16="http://schemas.microsoft.com/office/drawing/2014/main" id="{6AFD20E8-B64D-E4D1-15ED-4F8B797FB3DC}"/>
              </a:ext>
            </a:extLst>
          </p:cNvPr>
          <p:cNvSpPr txBox="1">
            <a:spLocks/>
          </p:cNvSpPr>
          <p:nvPr userDrawn="1"/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b="1" i="0" smtClean="0">
                <a:latin typeface="Source Sans Pro Semibold" panose="020B0503030403020204" pitchFamily="34" charset="0"/>
              </a:rPr>
              <a:pPr/>
              <a:t>‹#›</a:t>
            </a:fld>
            <a:endParaRPr lang="pl-PL" b="1" i="0" dirty="0">
              <a:latin typeface="Source Sans Pro Semibold" panose="020B0503030403020204" pitchFamily="34" charset="0"/>
            </a:endParaRP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738C501E-F992-57B5-C211-CBF205497E66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9785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 dirty="0"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>
            <a:lvl1pPr>
              <a:defRPr b="1" i="0"/>
            </a:lvl1pPr>
          </a:lstStyle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 b="1" i="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 b="1" i="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 b="1" i="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 b="1" i="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1" y="9272589"/>
            <a:ext cx="1328738" cy="1014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/>
          </a:p>
        </p:txBody>
      </p:sp>
    </p:spTree>
    <p:extLst>
      <p:ext uri="{BB962C8B-B14F-4D97-AF65-F5344CB8AC3E}">
        <p14:creationId xmlns:p14="http://schemas.microsoft.com/office/powerpoint/2010/main" val="39781648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5" name="NFOSiGW_presentation_BG_cover_03_v1.png" descr="NFOSiGW_presentation_BG_cover_03_v1.png">
            <a:extLst>
              <a:ext uri="{FF2B5EF4-FFF2-40B4-BE49-F238E27FC236}">
                <a16:creationId xmlns:a16="http://schemas.microsoft.com/office/drawing/2014/main" id="{179FA951-AD40-7C93-AE81-702DBE850F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601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01E68364-DB61-27FA-22B9-8A98C2802E97}"/>
              </a:ext>
            </a:extLst>
          </p:cNvPr>
          <p:cNvSpPr/>
          <p:nvPr userDrawn="1"/>
        </p:nvSpPr>
        <p:spPr>
          <a:xfrm>
            <a:off x="0" y="9710400"/>
            <a:ext cx="18288001" cy="5842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pPr algn="ctr"/>
            <a:r>
              <a:rPr lang="pl-PL" sz="2000" b="1" i="0" dirty="0">
                <a:solidFill>
                  <a:schemeClr val="bg1"/>
                </a:solidFill>
                <a:latin typeface="Source Sans Pro Semibold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www.nfosigw.gov.pl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45FBD96-5168-6042-86D9-C223CD68091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77584804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FOSiGW_presentation_BG_02_v1.png" descr="NFOSiGW_presentation_BG_02_v1.png">
            <a:extLst>
              <a:ext uri="{FF2B5EF4-FFF2-40B4-BE49-F238E27FC236}">
                <a16:creationId xmlns:a16="http://schemas.microsoft.com/office/drawing/2014/main" id="{F184BC89-388C-1083-AAB5-EC65432D16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65E613D4-FF94-9F82-EC42-BE7A8E26F0C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85EA7001-95B6-4CCC-8A7A-492C5296A2F2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6ED4D93C-D52A-89A8-7136-FC8E44A8A0C1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309EA9E4-559A-4F17-310B-3B4EF00B86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1C1BEBF8-50CB-0AB1-81BE-B7DA4BE7068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Slide Number">
            <a:extLst>
              <a:ext uri="{FF2B5EF4-FFF2-40B4-BE49-F238E27FC236}">
                <a16:creationId xmlns:a16="http://schemas.microsoft.com/office/drawing/2014/main" id="{6AFD20E8-B64D-E4D1-15ED-4F8B797FB3DC}"/>
              </a:ext>
            </a:extLst>
          </p:cNvPr>
          <p:cNvSpPr txBox="1">
            <a:spLocks/>
          </p:cNvSpPr>
          <p:nvPr userDrawn="1"/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86CB4B4D-7CA3-9044-876B-883B54F8677D}" type="slidenum">
              <a:rPr lang="pl-PL" b="1" i="0" smtClean="0">
                <a:latin typeface="Source Sans Pro Semibold" panose="020B0503030403020204" pitchFamily="34" charset="0"/>
              </a:rPr>
              <a:pPr/>
              <a:t>‹#›</a:t>
            </a:fld>
            <a:endParaRPr lang="pl-PL"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07043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2011433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/>
            </a:lvl1pPr>
            <a:lvl2pPr marL="790575" indent="-333375">
              <a:spcBef>
                <a:spcPts val="600"/>
              </a:spcBef>
              <a:defRPr sz="2800" b="1" i="0"/>
            </a:lvl2pPr>
            <a:lvl3pPr marL="1234439" indent="-320039">
              <a:spcBef>
                <a:spcPts val="600"/>
              </a:spcBef>
              <a:defRPr sz="2800" b="1" i="0"/>
            </a:lvl3pPr>
            <a:lvl4pPr marL="1727200" indent="-355600">
              <a:spcBef>
                <a:spcPts val="600"/>
              </a:spcBef>
              <a:defRPr sz="2800" b="1" i="0"/>
            </a:lvl4pPr>
            <a:lvl5pPr marL="2184400" indent="-355600">
              <a:spcBef>
                <a:spcPts val="600"/>
              </a:spcBef>
              <a:defRPr sz="28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5646462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 i="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 i="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 i="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 i="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>
            <a:lvl1pPr>
              <a:defRPr b="1" i="0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 dirty="0"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324328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5856067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i="0" cap="all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22312" y="2906713"/>
            <a:ext cx="7772401" cy="1500188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1pPr>
            <a:lvl2pPr marL="0" indent="4572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2pPr>
            <a:lvl3pPr marL="0" indent="9144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3pPr>
            <a:lvl4pPr marL="0" indent="13716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4pPr>
            <a:lvl5pPr marL="0" indent="1828800">
              <a:spcBef>
                <a:spcPts val="400"/>
              </a:spcBef>
              <a:buSzTx/>
              <a:buFontTx/>
              <a:buNone/>
              <a:defRPr sz="2000" b="1" i="0">
                <a:solidFill>
                  <a:srgbClr val="888888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7B97DDA0-7639-3CF7-B006-BF62082ED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07388382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EEEC6F59-22DD-63B7-2154-8A93D997B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4287907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60EBF8F4-111E-75A8-6C45-2DDAD639E590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3C8A25B7-0E7A-8B17-31D3-C640A08E6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9141400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E7520A8-C0B0-377A-E3BA-294CD6BDA1A0}"/>
              </a:ext>
            </a:extLst>
          </p:cNvPr>
          <p:cNvSpPr/>
          <p:nvPr userDrawn="1"/>
        </p:nvSpPr>
        <p:spPr>
          <a:xfrm>
            <a:off x="0" y="9935647"/>
            <a:ext cx="182880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7072605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F4761-15AB-020B-6009-B6025DB91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77101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2960017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A5090D-FB3D-8DBF-B518-674CC65A6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89091" y="2459777"/>
            <a:ext cx="10934889" cy="782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557767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B3ED5C3C-D41C-2EE2-41C1-A069722533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7645"/>
          <a:stretch/>
        </p:blipFill>
        <p:spPr>
          <a:xfrm>
            <a:off x="8016529" y="1783277"/>
            <a:ext cx="10271471" cy="789751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1619071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7" name="Image">
            <a:extLst>
              <a:ext uri="{FF2B5EF4-FFF2-40B4-BE49-F238E27FC236}">
                <a16:creationId xmlns:a16="http://schemas.microsoft.com/office/drawing/2014/main" id="{9E7E83FF-3B3E-0D45-8AF7-4C3BC3B5A3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7185" y="5080185"/>
            <a:ext cx="4441067" cy="315357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5987908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5" name="Image">
            <a:extLst>
              <a:ext uri="{FF2B5EF4-FFF2-40B4-BE49-F238E27FC236}">
                <a16:creationId xmlns:a16="http://schemas.microsoft.com/office/drawing/2014/main" id="{85BE1D7A-6477-4EB4-D994-E42BE93B5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5352" y="5228606"/>
            <a:ext cx="3909296" cy="365686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616107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FF05411C-75C9-926E-FE36-2DD0E7AB2AE4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pic>
        <p:nvPicPr>
          <p:cNvPr id="6" name="Image">
            <a:extLst>
              <a:ext uri="{FF2B5EF4-FFF2-40B4-BE49-F238E27FC236}">
                <a16:creationId xmlns:a16="http://schemas.microsoft.com/office/drawing/2014/main" id="{D4ACEB27-0386-FB09-2D67-CA3A04B52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8535" y="4312530"/>
            <a:ext cx="3024530" cy="490726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8939048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 b="1" i="0"/>
            </a:lvl1pPr>
            <a:lvl2pPr marL="790575" indent="-333375">
              <a:spcBef>
                <a:spcPts val="600"/>
              </a:spcBef>
              <a:defRPr sz="2800" b="1" i="0"/>
            </a:lvl2pPr>
            <a:lvl3pPr marL="1234439" indent="-320039">
              <a:spcBef>
                <a:spcPts val="600"/>
              </a:spcBef>
              <a:defRPr sz="2800" b="1" i="0"/>
            </a:lvl3pPr>
            <a:lvl4pPr marL="1727200" indent="-355600">
              <a:spcBef>
                <a:spcPts val="600"/>
              </a:spcBef>
              <a:defRPr sz="2800" b="1" i="0"/>
            </a:lvl4pPr>
            <a:lvl5pPr marL="2184400" indent="-355600">
              <a:spcBef>
                <a:spcPts val="600"/>
              </a:spcBef>
              <a:defRPr sz="28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118EB869-BAA0-F108-69CB-535B53CD6F3E}"/>
              </a:ext>
            </a:extLst>
          </p:cNvPr>
          <p:cNvSpPr/>
          <p:nvPr userDrawn="1"/>
        </p:nvSpPr>
        <p:spPr>
          <a:xfrm>
            <a:off x="5796293" y="5305606"/>
            <a:ext cx="9803547" cy="35835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771423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18">
            <a:extLst>
              <a:ext uri="{FF2B5EF4-FFF2-40B4-BE49-F238E27FC236}">
                <a16:creationId xmlns:a16="http://schemas.microsoft.com/office/drawing/2014/main" id="{EC03D1E2-B8BC-D503-BA8A-05BBED927DCD}"/>
              </a:ext>
            </a:extLst>
          </p:cNvPr>
          <p:cNvSpPr/>
          <p:nvPr userDrawn="1"/>
        </p:nvSpPr>
        <p:spPr>
          <a:xfrm>
            <a:off x="0" y="0"/>
            <a:ext cx="5080001" cy="10287001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498119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435271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D05146DC-2A6D-B9C3-CF62-3A33E9EBA90F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769015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07947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EDFBFFC8-5F96-DCD0-DB3C-5AEC082C0FF7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5" name="RGB 0/121/122…">
            <a:extLst>
              <a:ext uri="{FF2B5EF4-FFF2-40B4-BE49-F238E27FC236}">
                <a16:creationId xmlns:a16="http://schemas.microsoft.com/office/drawing/2014/main" id="{02BF06DB-78E5-C4EC-2599-58F43AEE9BD3}"/>
              </a:ext>
            </a:extLst>
          </p:cNvPr>
          <p:cNvSpPr txBox="1"/>
          <p:nvPr userDrawn="1"/>
        </p:nvSpPr>
        <p:spPr>
          <a:xfrm>
            <a:off x="9956459" y="2621279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0/121/122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00797A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43B5389A-3BC3-263A-19A0-48078DA3D135}"/>
              </a:ext>
            </a:extLst>
          </p:cNvPr>
          <p:cNvSpPr/>
          <p:nvPr userDrawn="1"/>
        </p:nvSpPr>
        <p:spPr>
          <a:xfrm>
            <a:off x="8509000" y="2349499"/>
            <a:ext cx="1270001" cy="1270001"/>
          </a:xfrm>
          <a:prstGeom prst="ellipse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7" name="RGB 0/153/153…">
            <a:extLst>
              <a:ext uri="{FF2B5EF4-FFF2-40B4-BE49-F238E27FC236}">
                <a16:creationId xmlns:a16="http://schemas.microsoft.com/office/drawing/2014/main" id="{1F7E0F93-CD1F-DCEF-113C-7D58FBAE542A}"/>
              </a:ext>
            </a:extLst>
          </p:cNvPr>
          <p:cNvSpPr txBox="1"/>
          <p:nvPr userDrawn="1"/>
        </p:nvSpPr>
        <p:spPr>
          <a:xfrm>
            <a:off x="730696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0/153/153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009999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F32E2465-ABA6-2117-4543-76E6F5865F65}"/>
              </a:ext>
            </a:extLst>
          </p:cNvPr>
          <p:cNvSpPr/>
          <p:nvPr userDrawn="1"/>
        </p:nvSpPr>
        <p:spPr>
          <a:xfrm>
            <a:off x="5859510" y="6261285"/>
            <a:ext cx="1270001" cy="1270001"/>
          </a:xfrm>
          <a:prstGeom prst="ellipse">
            <a:avLst/>
          </a:prstGeom>
          <a:solidFill>
            <a:srgbClr val="009999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9" name="RGB 7540…">
            <a:extLst>
              <a:ext uri="{FF2B5EF4-FFF2-40B4-BE49-F238E27FC236}">
                <a16:creationId xmlns:a16="http://schemas.microsoft.com/office/drawing/2014/main" id="{AF27156D-3708-4413-FCDD-16D12C4A94B3}"/>
              </a:ext>
            </a:extLst>
          </p:cNvPr>
          <p:cNvSpPr txBox="1"/>
          <p:nvPr userDrawn="1"/>
        </p:nvSpPr>
        <p:spPr>
          <a:xfrm>
            <a:off x="11596519" y="6533065"/>
            <a:ext cx="2728133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RGB	7540</a:t>
            </a:r>
          </a:p>
          <a:p>
            <a:pPr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t>HTML	4d4d4d</a:t>
            </a:r>
          </a:p>
        </p:txBody>
      </p:sp>
      <p:sp>
        <p:nvSpPr>
          <p:cNvPr id="10" name="Circle">
            <a:extLst>
              <a:ext uri="{FF2B5EF4-FFF2-40B4-BE49-F238E27FC236}">
                <a16:creationId xmlns:a16="http://schemas.microsoft.com/office/drawing/2014/main" id="{E2710117-C790-D13F-3FF6-2DF551584BAB}"/>
              </a:ext>
            </a:extLst>
          </p:cNvPr>
          <p:cNvSpPr/>
          <p:nvPr userDrawn="1"/>
        </p:nvSpPr>
        <p:spPr>
          <a:xfrm>
            <a:off x="10149060" y="6261285"/>
            <a:ext cx="1270001" cy="1270001"/>
          </a:xfrm>
          <a:prstGeom prst="ellipse">
            <a:avLst/>
          </a:prstGeom>
          <a:solidFill>
            <a:srgbClr val="4D4D4D"/>
          </a:solidFill>
          <a:ln w="12700">
            <a:miter lim="400000"/>
          </a:ln>
        </p:spPr>
        <p:txBody>
          <a:bodyPr lIns="45719" rIns="45719" anchor="ctr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sp>
        <p:nvSpPr>
          <p:cNvPr id="11" name="TextBox 21">
            <a:extLst>
              <a:ext uri="{FF2B5EF4-FFF2-40B4-BE49-F238E27FC236}">
                <a16:creationId xmlns:a16="http://schemas.microsoft.com/office/drawing/2014/main" id="{445703A3-6218-6279-14F1-8CE9A416078A}"/>
              </a:ext>
            </a:extLst>
          </p:cNvPr>
          <p:cNvSpPr txBox="1"/>
          <p:nvPr userDrawn="1"/>
        </p:nvSpPr>
        <p:spPr>
          <a:xfrm>
            <a:off x="6494511" y="4407086"/>
            <a:ext cx="5298978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t>Kolory dodatkowe</a:t>
            </a:r>
          </a:p>
        </p:txBody>
      </p:sp>
      <p:sp>
        <p:nvSpPr>
          <p:cNvPr id="12" name="TextBox 21">
            <a:extLst>
              <a:ext uri="{FF2B5EF4-FFF2-40B4-BE49-F238E27FC236}">
                <a16:creationId xmlns:a16="http://schemas.microsoft.com/office/drawing/2014/main" id="{5E66EA0C-495C-3999-F26B-47D0232703CE}"/>
              </a:ext>
            </a:extLst>
          </p:cNvPr>
          <p:cNvSpPr txBox="1"/>
          <p:nvPr userDrawn="1"/>
        </p:nvSpPr>
        <p:spPr>
          <a:xfrm>
            <a:off x="6688716" y="673100"/>
            <a:ext cx="4910568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ctr">
              <a:lnSpc>
                <a:spcPct val="120000"/>
              </a:lnSpc>
              <a:defRPr sz="2500">
                <a:solidFill>
                  <a:srgbClr val="00797A"/>
                </a:solidFill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dirty="0"/>
              <a:t>Kolor </a:t>
            </a:r>
            <a:r>
              <a:rPr dirty="0" err="1"/>
              <a:t>główny</a:t>
            </a:r>
            <a:endParaRPr dirty="0"/>
          </a:p>
        </p:txBody>
      </p:sp>
      <p:sp>
        <p:nvSpPr>
          <p:cNvPr id="13" name="Wersja koloru turkusowego używana w prezentacji">
            <a:extLst>
              <a:ext uri="{FF2B5EF4-FFF2-40B4-BE49-F238E27FC236}">
                <a16:creationId xmlns:a16="http://schemas.microsoft.com/office/drawing/2014/main" id="{F1136965-E96B-0B3A-5FFE-DACC63B1507D}"/>
              </a:ext>
            </a:extLst>
          </p:cNvPr>
          <p:cNvSpPr txBox="1"/>
          <p:nvPr userDrawn="1"/>
        </p:nvSpPr>
        <p:spPr>
          <a:xfrm>
            <a:off x="7779934" y="1215813"/>
            <a:ext cx="272813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 err="1"/>
              <a:t>Wersja</a:t>
            </a:r>
            <a:r>
              <a:rPr dirty="0"/>
              <a:t> </a:t>
            </a:r>
            <a:r>
              <a:rPr dirty="0" err="1"/>
              <a:t>koloru</a:t>
            </a:r>
            <a:r>
              <a:rPr dirty="0"/>
              <a:t> </a:t>
            </a:r>
            <a:r>
              <a:rPr dirty="0" err="1"/>
              <a:t>turkusowego</a:t>
            </a:r>
            <a:r>
              <a:rPr dirty="0"/>
              <a:t> </a:t>
            </a:r>
            <a:r>
              <a:rPr dirty="0" err="1"/>
              <a:t>używana</a:t>
            </a:r>
            <a:r>
              <a:rPr dirty="0"/>
              <a:t> w </a:t>
            </a:r>
            <a:r>
              <a:rPr dirty="0" err="1"/>
              <a:t>prezentacji</a:t>
            </a:r>
            <a:endParaRPr dirty="0"/>
          </a:p>
        </p:txBody>
      </p:sp>
      <p:sp>
        <p:nvSpPr>
          <p:cNvPr id="14" name="W wykresach, tabelach dopuszcza się stosowanie poniższych kolorów">
            <a:extLst>
              <a:ext uri="{FF2B5EF4-FFF2-40B4-BE49-F238E27FC236}">
                <a16:creationId xmlns:a16="http://schemas.microsoft.com/office/drawing/2014/main" id="{B481820A-D770-4B4E-4228-F616CE51FB63}"/>
              </a:ext>
            </a:extLst>
          </p:cNvPr>
          <p:cNvSpPr txBox="1"/>
          <p:nvPr userDrawn="1"/>
        </p:nvSpPr>
        <p:spPr>
          <a:xfrm>
            <a:off x="6860639" y="5067070"/>
            <a:ext cx="4566722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latin typeface="Source Sans Pro"/>
                <a:ea typeface="Source Sans Pro"/>
                <a:cs typeface="Source Sans Pro"/>
                <a:sym typeface="Source Sans Pro"/>
              </a:defRPr>
            </a:lvl1pPr>
          </a:lstStyle>
          <a:p>
            <a:r>
              <a:rPr dirty="0"/>
              <a:t>W </a:t>
            </a:r>
            <a:r>
              <a:rPr dirty="0" err="1"/>
              <a:t>wykresach</a:t>
            </a:r>
            <a:r>
              <a:rPr dirty="0"/>
              <a:t>, </a:t>
            </a:r>
            <a:r>
              <a:rPr dirty="0" err="1"/>
              <a:t>tabelach</a:t>
            </a:r>
            <a:r>
              <a:rPr dirty="0"/>
              <a:t> </a:t>
            </a:r>
            <a:r>
              <a:rPr dirty="0" err="1"/>
              <a:t>dopuszcza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 </a:t>
            </a:r>
            <a:r>
              <a:rPr dirty="0" err="1"/>
              <a:t>stosowanie</a:t>
            </a:r>
            <a:r>
              <a:rPr dirty="0"/>
              <a:t> </a:t>
            </a:r>
            <a:r>
              <a:rPr dirty="0" err="1"/>
              <a:t>poniższych</a:t>
            </a:r>
            <a:r>
              <a:rPr dirty="0"/>
              <a:t> </a:t>
            </a:r>
            <a:r>
              <a:rPr dirty="0" err="1"/>
              <a:t>kolorów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5876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738C501E-F992-57B5-C211-CBF205497E66}"/>
              </a:ext>
            </a:extLst>
          </p:cNvPr>
          <p:cNvSpPr/>
          <p:nvPr userDrawn="1"/>
        </p:nvSpPr>
        <p:spPr>
          <a:xfrm>
            <a:off x="0" y="8005606"/>
            <a:ext cx="18287995" cy="2282643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6084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  <a:lvl2pPr>
              <a:defRPr b="1" i="0"/>
            </a:lvl2pPr>
            <a:lvl3pPr>
              <a:defRPr b="1" i="0"/>
            </a:lvl3pPr>
            <a:lvl4pPr>
              <a:defRPr b="1" i="0"/>
            </a:lvl4pPr>
            <a:lvl5pPr>
              <a:defRPr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 dirty="0"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32287356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>
            <a:lvl1pPr>
              <a:defRPr b="1" i="0"/>
            </a:lvl1pPr>
          </a:lstStyle>
          <a:p>
            <a:endParaRPr dirty="0"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 b="1" i="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 b="1" i="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 b="1" i="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 b="1" i="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3549295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D195A7-7D32-452E-A19C-75BC49B06A0D}"/>
              </a:ext>
            </a:extLst>
          </p:cNvPr>
          <p:cNvSpPr/>
          <p:nvPr userDrawn="1"/>
        </p:nvSpPr>
        <p:spPr>
          <a:xfrm>
            <a:off x="1" y="9272589"/>
            <a:ext cx="1328738" cy="1014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/>
          </a:p>
        </p:txBody>
      </p:sp>
    </p:spTree>
    <p:extLst>
      <p:ext uri="{BB962C8B-B14F-4D97-AF65-F5344CB8AC3E}">
        <p14:creationId xmlns:p14="http://schemas.microsoft.com/office/powerpoint/2010/main" val="1032759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 i="0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 i="0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 i="0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 i="0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 i="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>
            <a:lvl1pPr>
              <a:defRPr b="1" i="0"/>
            </a:lvl1pPr>
          </a:lstStyle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 dirty="0"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429359" y="6400413"/>
            <a:ext cx="257441" cy="276999"/>
          </a:xfrm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2B7AEFB8-6E49-EE03-C048-46375D5DE591}"/>
              </a:ext>
            </a:extLst>
          </p:cNvPr>
          <p:cNvSpPr txBox="1"/>
          <p:nvPr userDrawn="1"/>
        </p:nvSpPr>
        <p:spPr>
          <a:xfrm>
            <a:off x="-1250066" y="526648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1E7520A8-C0B0-377A-E3BA-294CD6BDA1A0}"/>
              </a:ext>
            </a:extLst>
          </p:cNvPr>
          <p:cNvSpPr/>
          <p:nvPr userDrawn="1"/>
        </p:nvSpPr>
        <p:spPr>
          <a:xfrm>
            <a:off x="0" y="9935647"/>
            <a:ext cx="18288000" cy="369330"/>
          </a:xfrm>
          <a:prstGeom prst="rect">
            <a:avLst/>
          </a:prstGeom>
          <a:solidFill>
            <a:srgbClr val="FFFFFF"/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18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ource Sans Pro Semibold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5818672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1" i="0"/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6E5F4761-15AB-020B-6009-B6025DB91B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81258" y="3161947"/>
            <a:ext cx="10606742" cy="65662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34771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NFOSiGW_presentation_BG_02_v1.png" descr="NFOSiGW_presentation_BG_02_v1.png">
            <a:extLst>
              <a:ext uri="{FF2B5EF4-FFF2-40B4-BE49-F238E27FC236}">
                <a16:creationId xmlns:a16="http://schemas.microsoft.com/office/drawing/2014/main" id="{FBA3BE50-F5F7-1A92-26AB-C8153BAEF52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1" i="0">
                <a:solidFill>
                  <a:srgbClr val="888888"/>
                </a:solidFill>
                <a:latin typeface="Source Sans Pro Semibold" panose="020B0503030403020204" pitchFamily="34" charset="0"/>
              </a:defRPr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2558A1-84CC-21F4-6799-F07B70BF5D7B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0483F14C-4F50-1B1F-AE71-BE2E06D4E979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6C691EE-AC98-50C6-B6AE-A5A238DD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3FEB1A7-C93A-F05D-3CA9-26913D5C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2" r:id="rId8"/>
    <p:sldLayoutId id="2147483658" r:id="rId9"/>
    <p:sldLayoutId id="2147483659" r:id="rId10"/>
    <p:sldLayoutId id="2147483675" r:id="rId11"/>
    <p:sldLayoutId id="2147483672" r:id="rId12"/>
    <p:sldLayoutId id="2147483673" r:id="rId13"/>
    <p:sldLayoutId id="2147483674" r:id="rId14"/>
    <p:sldLayoutId id="2147483679" r:id="rId15"/>
    <p:sldLayoutId id="2147483681" r:id="rId16"/>
    <p:sldLayoutId id="2147483676" r:id="rId17"/>
    <p:sldLayoutId id="2147483677" r:id="rId18"/>
    <p:sldLayoutId id="2147483680" r:id="rId19"/>
    <p:sldLayoutId id="2147483678" r:id="rId20"/>
    <p:sldLayoutId id="2147483656" r:id="rId21"/>
    <p:sldLayoutId id="2147483657" r:id="rId22"/>
    <p:sldLayoutId id="2147483710" r:id="rId23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7903559" y="9981813"/>
            <a:ext cx="257441" cy="276999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 b="1" i="0">
                <a:solidFill>
                  <a:srgbClr val="888888"/>
                </a:solidFill>
                <a:latin typeface="Source Sans Pro Semibold" panose="020B0503030403020204" pitchFamily="34" charset="0"/>
              </a:defRPr>
            </a:lvl1pPr>
          </a:lstStyle>
          <a:p>
            <a:fld id="{86CB4B4D-7CA3-9044-876B-883B54F8677D}" type="slidenum">
              <a:rPr lang="pl-PL" smtClean="0"/>
              <a:pPr/>
              <a:t>‹#›</a:t>
            </a:fld>
            <a:endParaRPr lang="pl-PL" dirty="0"/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914400" y="138112"/>
            <a:ext cx="16459200" cy="2262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14400" y="2400300"/>
            <a:ext cx="16459200" cy="788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2558A1-84CC-21F4-6799-F07B70BF5D7B}"/>
              </a:ext>
            </a:extLst>
          </p:cNvPr>
          <p:cNvSpPr/>
          <p:nvPr userDrawn="1"/>
        </p:nvSpPr>
        <p:spPr>
          <a:xfrm>
            <a:off x="0" y="9998267"/>
            <a:ext cx="17833645" cy="288734"/>
          </a:xfrm>
          <a:prstGeom prst="rect">
            <a:avLst/>
          </a:prstGeom>
          <a:solidFill>
            <a:srgbClr val="00797A"/>
          </a:solidFill>
          <a:ln w="12700">
            <a:miter lim="400000"/>
          </a:ln>
        </p:spPr>
        <p:txBody>
          <a:bodyPr lIns="45719" rIns="45719"/>
          <a:lstStyle/>
          <a:p>
            <a:endParaRPr b="1" i="0" dirty="0">
              <a:latin typeface="Source Sans Pro Semibold" panose="020B0503030403020204" pitchFamily="34" charset="0"/>
            </a:endParaRPr>
          </a:p>
        </p:txBody>
      </p:sp>
      <p:grpSp>
        <p:nvGrpSpPr>
          <p:cNvPr id="9" name="Group">
            <a:extLst>
              <a:ext uri="{FF2B5EF4-FFF2-40B4-BE49-F238E27FC236}">
                <a16:creationId xmlns:a16="http://schemas.microsoft.com/office/drawing/2014/main" id="{0483F14C-4F50-1B1F-AE71-BE2E06D4E979}"/>
              </a:ext>
            </a:extLst>
          </p:cNvPr>
          <p:cNvGrpSpPr/>
          <p:nvPr userDrawn="1"/>
        </p:nvGrpSpPr>
        <p:grpSpPr>
          <a:xfrm>
            <a:off x="15255862" y="9325"/>
            <a:ext cx="2577784" cy="1107417"/>
            <a:chOff x="0" y="0"/>
            <a:chExt cx="2577782" cy="1107415"/>
          </a:xfrm>
        </p:grpSpPr>
        <p:pic>
          <p:nvPicPr>
            <p:cNvPr id="10" name="Image" descr="Image">
              <a:extLst>
                <a:ext uri="{FF2B5EF4-FFF2-40B4-BE49-F238E27FC236}">
                  <a16:creationId xmlns:a16="http://schemas.microsoft.com/office/drawing/2014/main" id="{46C691EE-AC98-50C6-B6AE-A5A238DD68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0" y="0"/>
              <a:ext cx="2577783" cy="110741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blurRad="254000" dist="58058" dir="5400000" rotWithShape="0">
                <a:srgbClr val="4D4D4D">
                  <a:alpha val="19617"/>
                </a:srgbClr>
              </a:outerShdw>
            </a:effectLst>
          </p:spPr>
        </p:pic>
        <p:pic>
          <p:nvPicPr>
            <p:cNvPr id="11" name="Image" descr="Image">
              <a:extLst>
                <a:ext uri="{FF2B5EF4-FFF2-40B4-BE49-F238E27FC236}">
                  <a16:creationId xmlns:a16="http://schemas.microsoft.com/office/drawing/2014/main" id="{43FEB1A7-C93A-F05D-3CA9-26913D5C5A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21405" y="320548"/>
              <a:ext cx="1934973" cy="46632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67079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706" r:id="rId8"/>
    <p:sldLayoutId id="2147483707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8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9" r:id="rId26"/>
  </p:sldLayoutIdLst>
  <p:transition spd="med"/>
  <p:hf hdr="0" ftr="0" dt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1" i="0" u="none" strike="noStrike" cap="none" spc="0" baseline="0">
          <a:solidFill>
            <a:srgbClr val="000000"/>
          </a:solidFill>
          <a:uFillTx/>
          <a:latin typeface="+mn-ea"/>
          <a:ea typeface="+mn-ea"/>
          <a:cs typeface="Calibri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strony tytułowej">
            <a:extLst>
              <a:ext uri="{FF2B5EF4-FFF2-40B4-BE49-F238E27FC236}">
                <a16:creationId xmlns:a16="http://schemas.microsoft.com/office/drawing/2014/main" id="{9FEE4670-23A7-AF5C-8BEF-F10224278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62635"/>
            <a:ext cx="9881937" cy="1470025"/>
          </a:xfrm>
        </p:spPr>
        <p:txBody>
          <a:bodyPr anchor="t">
            <a:normAutofit fontScale="90000"/>
          </a:bodyPr>
          <a:lstStyle/>
          <a:p>
            <a:r>
              <a:rPr lang="pl-PL" sz="4800" dirty="0">
                <a:latin typeface="+mn-ea"/>
                <a:ea typeface="+mn-ea"/>
              </a:rPr>
              <a:t>„Nielegalne składowiska odpadów</a:t>
            </a:r>
            <a:br>
              <a:rPr lang="pl-PL" sz="4800" dirty="0">
                <a:latin typeface="+mn-ea"/>
                <a:ea typeface="+mn-ea"/>
              </a:rPr>
            </a:br>
            <a:r>
              <a:rPr lang="pl-PL" sz="4800" dirty="0">
                <a:latin typeface="+mn-ea"/>
                <a:ea typeface="+mn-ea"/>
              </a:rPr>
              <a:t>- finansowanie unieszkodliwienia”</a:t>
            </a:r>
          </a:p>
        </p:txBody>
      </p:sp>
      <p:pic>
        <p:nvPicPr>
          <p:cNvPr id="9" name="Image" descr="Image">
            <a:extLst>
              <a:ext uri="{FF2B5EF4-FFF2-40B4-BE49-F238E27FC236}">
                <a16:creationId xmlns:a16="http://schemas.microsoft.com/office/drawing/2014/main" id="{D206BAB5-5A40-F447-34CB-712FC9ED6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8215" y="1153657"/>
            <a:ext cx="5357039" cy="129101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extBox 5">
            <a:extLst>
              <a:ext uri="{FF2B5EF4-FFF2-40B4-BE49-F238E27FC236}">
                <a16:creationId xmlns:a16="http://schemas.microsoft.com/office/drawing/2014/main" id="{981C2C84-6E31-F450-DCF5-64CB87EFF26A}"/>
              </a:ext>
            </a:extLst>
          </p:cNvPr>
          <p:cNvSpPr txBox="1"/>
          <p:nvPr/>
        </p:nvSpPr>
        <p:spPr>
          <a:xfrm>
            <a:off x="1039064" y="6608155"/>
            <a:ext cx="7803808" cy="2864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50000"/>
              </a:lnSpc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pl-PL" sz="3000" dirty="0"/>
              <a:t>Dominik Bąk</a:t>
            </a:r>
          </a:p>
          <a:p>
            <a:pPr algn="ctr">
              <a:lnSpc>
                <a:spcPct val="150000"/>
              </a:lnSpc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pl-PL" sz="3000" dirty="0"/>
              <a:t>Wiceprezes Zarządu</a:t>
            </a:r>
          </a:p>
          <a:p>
            <a:pPr algn="ctr">
              <a:lnSpc>
                <a:spcPct val="150000"/>
              </a:lnSpc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r>
              <a:rPr lang="pl-PL" sz="3000" dirty="0"/>
              <a:t>NFOŚiGW</a:t>
            </a:r>
          </a:p>
          <a:p>
            <a:pPr algn="ctr">
              <a:lnSpc>
                <a:spcPct val="150000"/>
              </a:lnSpc>
              <a:defRPr>
                <a:latin typeface="Source Sans Pro"/>
                <a:ea typeface="Source Sans Pro"/>
                <a:cs typeface="Source Sans Pro"/>
                <a:sym typeface="Source Sans Pro"/>
              </a:defRPr>
            </a:pPr>
            <a:br>
              <a:rPr dirty="0"/>
            </a:br>
            <a:r>
              <a:rPr lang="pl-PL" dirty="0"/>
              <a:t>Jakuszyce</a:t>
            </a:r>
            <a:r>
              <a:rPr dirty="0"/>
              <a:t>, </a:t>
            </a:r>
            <a:r>
              <a:rPr lang="pl-PL" dirty="0"/>
              <a:t>05.12.</a:t>
            </a:r>
            <a:r>
              <a:rPr dirty="0"/>
              <a:t>2023</a:t>
            </a:r>
            <a:r>
              <a:rPr lang="pl-PL" dirty="0"/>
              <a:t> r.</a:t>
            </a:r>
            <a:endParaRPr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174001" y="727719"/>
            <a:ext cx="4590506" cy="1464767"/>
          </a:xfrm>
          <a:prstGeom prst="rect">
            <a:avLst/>
          </a:prstGeom>
        </p:spPr>
        <p:txBody>
          <a:bodyPr lIns="137160" tIns="68580" rIns="137160" bIns="685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  <a:defRPr/>
            </a:pPr>
            <a:r>
              <a:rPr lang="pl-PL" sz="4800" b="1" dirty="0">
                <a:solidFill>
                  <a:srgbClr val="FFFFFF"/>
                </a:solidFill>
                <a:latin typeface="Trebuchet MS" panose="020B0603020202020204"/>
              </a:rPr>
              <a:t>Gdzie te odpady?</a:t>
            </a:r>
          </a:p>
        </p:txBody>
      </p:sp>
      <p:sp>
        <p:nvSpPr>
          <p:cNvPr id="3" name="Prostokąt 2"/>
          <p:cNvSpPr/>
          <p:nvPr/>
        </p:nvSpPr>
        <p:spPr>
          <a:xfrm>
            <a:off x="698418" y="2289961"/>
            <a:ext cx="169336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2148" y="1577499"/>
            <a:ext cx="9323779" cy="835891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2148" y="177574"/>
            <a:ext cx="7630590" cy="1100291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18379" y="2982457"/>
            <a:ext cx="459050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600" hangingPunct="1">
              <a:defRPr/>
            </a:pPr>
            <a:r>
              <a:rPr lang="pl-PL" sz="3000" dirty="0">
                <a:solidFill>
                  <a:schemeClr val="bg1"/>
                </a:solidFill>
              </a:rPr>
              <a:t>W wyniku kontroli GIOŚ w 2022 r ujawniono łącznie</a:t>
            </a:r>
          </a:p>
          <a:p>
            <a:pPr algn="ctr" defTabSz="1371600" hangingPunct="1">
              <a:defRPr/>
            </a:pPr>
            <a:r>
              <a:rPr lang="pl-PL" sz="3000" dirty="0">
                <a:solidFill>
                  <a:schemeClr val="bg1"/>
                </a:solidFill>
              </a:rPr>
              <a:t> </a:t>
            </a:r>
            <a:r>
              <a:rPr lang="pl-PL" sz="3000" b="1" dirty="0">
                <a:solidFill>
                  <a:schemeClr val="bg1"/>
                </a:solidFill>
              </a:rPr>
              <a:t>463 lokalizacje</a:t>
            </a:r>
            <a:r>
              <a:rPr lang="pl-PL" sz="3000" dirty="0">
                <a:solidFill>
                  <a:schemeClr val="bg1"/>
                </a:solidFill>
              </a:rPr>
              <a:t>,</a:t>
            </a:r>
          </a:p>
          <a:p>
            <a:pPr algn="ctr" defTabSz="1371600" hangingPunct="1">
              <a:defRPr/>
            </a:pPr>
            <a:r>
              <a:rPr lang="pl-PL" sz="3000" dirty="0">
                <a:solidFill>
                  <a:schemeClr val="bg1"/>
                </a:solidFill>
              </a:rPr>
              <a:t> w tym</a:t>
            </a:r>
          </a:p>
          <a:p>
            <a:pPr algn="ctr" defTabSz="1371600" hangingPunct="1">
              <a:defRPr/>
            </a:pPr>
            <a:r>
              <a:rPr lang="pl-PL" sz="3000" dirty="0">
                <a:solidFill>
                  <a:schemeClr val="bg1"/>
                </a:solidFill>
                <a:latin typeface="Trebuchet MS" panose="020B0603020202020204" pitchFamily="34" charset="0"/>
              </a:rPr>
              <a:t>●</a:t>
            </a:r>
            <a:r>
              <a:rPr lang="pl-PL" sz="3000" dirty="0">
                <a:solidFill>
                  <a:schemeClr val="bg1"/>
                </a:solidFill>
              </a:rPr>
              <a:t> </a:t>
            </a:r>
            <a:r>
              <a:rPr lang="pl-PL" sz="3000" b="1" dirty="0">
                <a:solidFill>
                  <a:schemeClr val="bg1"/>
                </a:solidFill>
              </a:rPr>
              <a:t>142 miejsca</a:t>
            </a:r>
            <a:r>
              <a:rPr lang="pl-PL" sz="3000" dirty="0">
                <a:solidFill>
                  <a:schemeClr val="bg1"/>
                </a:solidFill>
              </a:rPr>
              <a:t>, w których wykryto wyłącznie odpady niebezpieczne </a:t>
            </a:r>
          </a:p>
          <a:p>
            <a:pPr algn="ctr" defTabSz="1371600" hangingPunct="1">
              <a:defRPr/>
            </a:pPr>
            <a:r>
              <a:rPr lang="pl-PL" sz="3000" dirty="0">
                <a:solidFill>
                  <a:schemeClr val="bg1"/>
                </a:solidFill>
              </a:rPr>
              <a:t>oraz </a:t>
            </a:r>
          </a:p>
          <a:p>
            <a:pPr algn="ctr" defTabSz="1371600" hangingPunct="1">
              <a:defRPr/>
            </a:pPr>
            <a:r>
              <a:rPr lang="pl-PL" sz="3000" dirty="0">
                <a:solidFill>
                  <a:schemeClr val="bg1"/>
                </a:solidFill>
                <a:latin typeface="Trebuchet MS" panose="020B0603020202020204" pitchFamily="34" charset="0"/>
              </a:rPr>
              <a:t>● </a:t>
            </a:r>
            <a:r>
              <a:rPr lang="pl-PL" sz="3000" b="1" dirty="0">
                <a:solidFill>
                  <a:schemeClr val="bg1"/>
                </a:solidFill>
              </a:rPr>
              <a:t>341 miejsca </a:t>
            </a:r>
            <a:r>
              <a:rPr lang="pl-PL" sz="3000" dirty="0">
                <a:solidFill>
                  <a:schemeClr val="bg1"/>
                </a:solidFill>
              </a:rPr>
              <a:t>z odpadami niebezpiecznymi i innymi frakcjami odpadów</a:t>
            </a:r>
          </a:p>
        </p:txBody>
      </p:sp>
    </p:spTree>
    <p:extLst>
      <p:ext uri="{BB962C8B-B14F-4D97-AF65-F5344CB8AC3E}">
        <p14:creationId xmlns:p14="http://schemas.microsoft.com/office/powerpoint/2010/main" val="31494624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tekstu 1">
            <a:extLst>
              <a:ext uri="{FF2B5EF4-FFF2-40B4-BE49-F238E27FC236}">
                <a16:creationId xmlns:a16="http://schemas.microsoft.com/office/drawing/2014/main" id="{EB69195D-BB62-1D4A-B5AF-01FCFEACB7BD}"/>
              </a:ext>
            </a:extLst>
          </p:cNvPr>
          <p:cNvSpPr txBox="1">
            <a:spLocks/>
          </p:cNvSpPr>
          <p:nvPr/>
        </p:nvSpPr>
        <p:spPr>
          <a:xfrm>
            <a:off x="174001" y="1265463"/>
            <a:ext cx="4590506" cy="2432576"/>
          </a:xfrm>
          <a:prstGeom prst="rect">
            <a:avLst/>
          </a:prstGeom>
        </p:spPr>
        <p:txBody>
          <a:bodyPr lIns="137160" tIns="68580" rIns="137160" bIns="6858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371600">
              <a:spcBef>
                <a:spcPts val="1500"/>
              </a:spcBef>
              <a:buNone/>
              <a:defRPr/>
            </a:pPr>
            <a:r>
              <a:rPr lang="pl-PL" sz="4800" b="1" dirty="0">
                <a:solidFill>
                  <a:srgbClr val="FFFFFF"/>
                </a:solidFill>
                <a:latin typeface="Trebuchet MS" panose="020B0603020202020204"/>
              </a:rPr>
              <a:t>Dlaczego odpady są porzucane?</a:t>
            </a:r>
          </a:p>
        </p:txBody>
      </p:sp>
      <p:sp>
        <p:nvSpPr>
          <p:cNvPr id="3" name="Prostokąt 2"/>
          <p:cNvSpPr/>
          <p:nvPr/>
        </p:nvSpPr>
        <p:spPr>
          <a:xfrm>
            <a:off x="698418" y="2289961"/>
            <a:ext cx="1693364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  <a:p>
            <a:pPr defTabSz="1371600" hangingPunct="1">
              <a:defRPr/>
            </a:pPr>
            <a:endParaRPr lang="pl-PL" sz="2400" kern="1200" dirty="0"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8896EE36-CE19-8DD2-9B33-612242CE27F6}"/>
              </a:ext>
            </a:extLst>
          </p:cNvPr>
          <p:cNvSpPr txBox="1">
            <a:spLocks/>
          </p:cNvSpPr>
          <p:nvPr/>
        </p:nvSpPr>
        <p:spPr>
          <a:xfrm>
            <a:off x="5288924" y="1144813"/>
            <a:ext cx="12825075" cy="85985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91440" tIns="45720" rIns="91440" bIns="45720" numCol="1" spcCol="720000" anchor="t"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14350" indent="-514350" hangingPunct="1">
              <a:spcBef>
                <a:spcPts val="1200"/>
              </a:spcBef>
              <a:buFont typeface="Arial"/>
              <a:buAutoNum type="arabicPeriod"/>
            </a:pPr>
            <a:r>
              <a:rPr lang="pl-PL" sz="2800" dirty="0">
                <a:solidFill>
                  <a:srgbClr val="034835"/>
                </a:solidFill>
              </a:rPr>
              <a:t>Brak możliwości lub wysokie koszty zagospodarowania odpadów niebezpiecznych. </a:t>
            </a:r>
            <a:r>
              <a:rPr lang="pl-PL" sz="2800" u="sng" dirty="0">
                <a:solidFill>
                  <a:srgbClr val="034835"/>
                </a:solidFill>
              </a:rPr>
              <a:t>Brak wystarczającej liczby instalacji o odpowiednich mocach przerobowych do zagospodarowania tego rodzaju odpadów. </a:t>
            </a:r>
          </a:p>
          <a:p>
            <a:pPr marL="514350" indent="-514350" hangingPunct="1">
              <a:spcBef>
                <a:spcPts val="1200"/>
              </a:spcBef>
              <a:buFont typeface="Arial"/>
              <a:buAutoNum type="arabicPeriod"/>
            </a:pPr>
            <a:r>
              <a:rPr lang="pl-PL" sz="2800" u="sng" dirty="0">
                <a:solidFill>
                  <a:srgbClr val="034835"/>
                </a:solidFill>
              </a:rPr>
              <a:t>Brak możliwości zagospodarowania tzw. frakcji energetycznej wytwarzanej z odpadów komunalnych.</a:t>
            </a:r>
            <a:r>
              <a:rPr lang="pl-PL" sz="2800" dirty="0">
                <a:solidFill>
                  <a:srgbClr val="034835"/>
                </a:solidFill>
              </a:rPr>
              <a:t> W skali kraju z odpadów komunalnych powstaje obecnie ok. 4 mln Mg tzw. frakcji </a:t>
            </a:r>
            <a:r>
              <a:rPr lang="pl-PL" sz="2800" dirty="0" err="1">
                <a:solidFill>
                  <a:srgbClr val="034835"/>
                </a:solidFill>
              </a:rPr>
              <a:t>nadsitowej</a:t>
            </a:r>
            <a:r>
              <a:rPr lang="pl-PL" sz="2800" dirty="0">
                <a:solidFill>
                  <a:srgbClr val="034835"/>
                </a:solidFill>
              </a:rPr>
              <a:t> (energetycznej). </a:t>
            </a:r>
          </a:p>
          <a:p>
            <a:pPr marL="514350" indent="-514350" hangingPunct="1">
              <a:spcBef>
                <a:spcPts val="1200"/>
              </a:spcBef>
              <a:buFont typeface="Arial"/>
              <a:buAutoNum type="arabicPeriod"/>
            </a:pPr>
            <a:r>
              <a:rPr lang="pl-PL" sz="2800" dirty="0">
                <a:solidFill>
                  <a:srgbClr val="034835"/>
                </a:solidFill>
              </a:rPr>
              <a:t>Brak zapotrzebowania na wybrane frakcje odpadów o potencjale surowcowym. </a:t>
            </a:r>
          </a:p>
          <a:p>
            <a:pPr marL="514350" indent="-514350" hangingPunct="1">
              <a:spcBef>
                <a:spcPts val="1200"/>
              </a:spcBef>
              <a:buFont typeface="Arial"/>
              <a:buAutoNum type="arabicPeriod"/>
            </a:pPr>
            <a:r>
              <a:rPr lang="pl-PL" sz="2800" dirty="0">
                <a:solidFill>
                  <a:srgbClr val="034835"/>
                </a:solidFill>
              </a:rPr>
              <a:t>Brak odpowiedzialności lub współodpowiedzialności właściciela nieruchomości, na której zgromadzono odpady, za ich usunięcie. </a:t>
            </a:r>
          </a:p>
          <a:p>
            <a:pPr marL="514350" indent="-514350" hangingPunct="1">
              <a:spcBef>
                <a:spcPts val="1200"/>
              </a:spcBef>
              <a:buFont typeface="Arial"/>
              <a:buAutoNum type="arabicPeriod"/>
            </a:pPr>
            <a:r>
              <a:rPr lang="pl-PL" sz="2800" dirty="0">
                <a:solidFill>
                  <a:srgbClr val="034835"/>
                </a:solidFill>
              </a:rPr>
              <a:t>Automatyzm wydawania decyzji, zgodnie z wnioskiem, bez względu na możliwe do zidentyfikowania ryzyka, może prowadzić do nieodwracalnych skutków środowiskowych</a:t>
            </a:r>
          </a:p>
          <a:p>
            <a:pPr marL="514350" indent="-514350" hangingPunct="1">
              <a:spcBef>
                <a:spcPts val="1200"/>
              </a:spcBef>
              <a:buFont typeface="Arial"/>
              <a:buAutoNum type="arabicPeriod"/>
            </a:pPr>
            <a:r>
              <a:rPr lang="pl-PL" sz="2800" dirty="0">
                <a:solidFill>
                  <a:srgbClr val="034835"/>
                </a:solidFill>
              </a:rPr>
              <a:t>Rozszczelnienie systemu i „turystyka odpadowa” spowodowana m.in. </a:t>
            </a:r>
            <a:r>
              <a:rPr lang="pl-PL" sz="2800" dirty="0" err="1">
                <a:solidFill>
                  <a:srgbClr val="034835"/>
                </a:solidFill>
              </a:rPr>
              <a:t>deregionalizacją</a:t>
            </a:r>
            <a:r>
              <a:rPr lang="pl-PL" sz="2800" dirty="0">
                <a:solidFill>
                  <a:srgbClr val="034835"/>
                </a:solidFill>
              </a:rPr>
              <a:t> i wyłączenie tzw. nieruchomości niezamieszkałych z obligatoryjnych gminnych systemów gospodarowania odpadami.</a:t>
            </a:r>
          </a:p>
          <a:p>
            <a:pPr marL="514350" indent="-514350" hangingPunct="1">
              <a:spcBef>
                <a:spcPts val="1200"/>
              </a:spcBef>
              <a:buFont typeface="Arial"/>
              <a:buAutoNum type="arabicPeriod"/>
            </a:pPr>
            <a:r>
              <a:rPr lang="pl-PL" sz="2800" dirty="0">
                <a:solidFill>
                  <a:srgbClr val="034835"/>
                </a:solidFill>
              </a:rPr>
              <a:t>Nieadekwatna skuteczność kontroli i egzekwowania obowiązków od posiadaczy odpadów. 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37CF6070-86D4-6599-C612-D246C8014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02" y="5106116"/>
            <a:ext cx="4590506" cy="3444326"/>
          </a:xfrm>
          <a:prstGeom prst="ellipse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351297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E3CAF31-F492-17CA-59B4-4AA4C24D40B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4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E8D743A3-0B8B-3DB4-1E91-AD5D8A99E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41" y="4409820"/>
            <a:ext cx="4256918" cy="495535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B0B372D5-9FC7-5BDD-4F63-C1A79B598E17}"/>
              </a:ext>
            </a:extLst>
          </p:cNvPr>
          <p:cNvSpPr txBox="1"/>
          <p:nvPr/>
        </p:nvSpPr>
        <p:spPr>
          <a:xfrm>
            <a:off x="513347" y="1666056"/>
            <a:ext cx="4095812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l-PL" sz="4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 możemy zrobić?</a:t>
            </a:r>
            <a:endParaRPr lang="pl-PL" sz="4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ymbol zastępczy tekstu 4">
            <a:extLst>
              <a:ext uri="{FF2B5EF4-FFF2-40B4-BE49-F238E27FC236}">
                <a16:creationId xmlns:a16="http://schemas.microsoft.com/office/drawing/2014/main" id="{AD831D66-6B1B-A26D-493B-AD5AF759E377}"/>
              </a:ext>
            </a:extLst>
          </p:cNvPr>
          <p:cNvSpPr txBox="1">
            <a:spLocks/>
          </p:cNvSpPr>
          <p:nvPr/>
        </p:nvSpPr>
        <p:spPr>
          <a:xfrm>
            <a:off x="6104020" y="1395663"/>
            <a:ext cx="8807116" cy="3302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7160" tIns="68580" rIns="137160" bIns="68580" numCol="1" spcCol="72000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lvl="1" indent="0" hangingPunct="1">
              <a:buFont typeface="Arial"/>
              <a:buNone/>
            </a:pPr>
            <a:r>
              <a:rPr lang="pl-PL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Niezbędne są działania kompleksowe:</a:t>
            </a:r>
          </a:p>
          <a:p>
            <a:pPr marL="1200150" lvl="1" indent="-514350" hangingPunct="1">
              <a:buFont typeface="Arial"/>
              <a:buAutoNum type="arabicPeriod"/>
            </a:pPr>
            <a: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Prewencja,</a:t>
            </a:r>
          </a:p>
          <a:p>
            <a:pPr marL="1200150" lvl="1" indent="-514350" hangingPunct="1">
              <a:buFont typeface="Arial"/>
              <a:buAutoNum type="arabicPeriod"/>
            </a:pPr>
            <a: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Zapewnienie odpowiedniej infrastruktury,</a:t>
            </a:r>
          </a:p>
          <a:p>
            <a:pPr marL="1200150" lvl="1" indent="-514350" hangingPunct="1">
              <a:buFont typeface="Arial"/>
              <a:buAutoNum type="arabicPeriod"/>
            </a:pPr>
            <a: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Egzekucja obowiązków,</a:t>
            </a:r>
          </a:p>
          <a:p>
            <a:pPr marL="1200150" lvl="1" indent="-514350" hangingPunct="1">
              <a:buFont typeface="Arial"/>
              <a:buAutoNum type="arabicPeriod"/>
            </a:pPr>
            <a: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Incydentalne działania interwencyjne.</a:t>
            </a:r>
          </a:p>
          <a:p>
            <a:pPr marL="685800" lvl="1" indent="0" hangingPunct="1">
              <a:buFont typeface="Arial"/>
              <a:buNone/>
            </a:pPr>
            <a:endParaRPr lang="pl-PL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977B14DD-5FB0-315D-0AAE-2C7CBBCE73C4}"/>
              </a:ext>
            </a:extLst>
          </p:cNvPr>
          <p:cNvSpPr txBox="1">
            <a:spLocks/>
          </p:cNvSpPr>
          <p:nvPr/>
        </p:nvSpPr>
        <p:spPr>
          <a:xfrm>
            <a:off x="5895473" y="5610778"/>
            <a:ext cx="9015663" cy="33029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7160" tIns="68580" rIns="137160" bIns="68580" numCol="1" spcCol="72000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685800" lvl="1" indent="0" algn="ctr" hangingPunct="1">
              <a:buFont typeface="Arial"/>
              <a:buNone/>
            </a:pPr>
            <a:r>
              <a:rPr lang="pl-PL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Interwencyjne finansowanie usuwania porzuconych odpadów jest niezbędnym uzupełnieniem, ale nie powinno być postrzegane jako podstawa rozwiązania problemu.</a:t>
            </a:r>
            <a:endParaRPr lang="pl-PL" sz="3000" b="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0" hangingPunct="1">
              <a:buFont typeface="Arial"/>
              <a:buNone/>
            </a:pPr>
            <a:endParaRPr lang="pl-PL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420640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27B62F7-0EBA-4B1A-8418-FA3A3159F9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36883" y="1112753"/>
            <a:ext cx="4315327" cy="2127751"/>
          </a:xfrm>
          <a:prstGeom prst="rect">
            <a:avLst/>
          </a:prstGeom>
        </p:spPr>
        <p:txBody>
          <a:bodyPr lIns="137160" tIns="68580" rIns="137160" bIns="68580" anchor="t">
            <a:noAutofit/>
          </a:bodyPr>
          <a:lstStyle/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Interwencyjne</a:t>
            </a:r>
          </a:p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wsparcie NFOŚiGW</a:t>
            </a:r>
            <a:endParaRPr lang="pl-PL" sz="4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ABEFF350-97AE-4380-A6C7-62B6040843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293895" y="1283368"/>
            <a:ext cx="11506618" cy="8698832"/>
          </a:xfrm>
          <a:prstGeom prst="rect">
            <a:avLst/>
          </a:prstGeom>
        </p:spPr>
        <p:txBody>
          <a:bodyPr lIns="137160" tIns="68580" rIns="137160" bIns="68580" numCol="1" spcCol="720000" anchor="t"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Likwidacja mogilników przeterminowanych środków ochrony roślin:</a:t>
            </a:r>
          </a:p>
          <a:p>
            <a:pPr marL="685800" lvl="1" indent="0">
              <a:buNone/>
            </a:pPr>
            <a: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latach 1995 – 2013 zawartych zostało 39 umów dotacji na łączną kwotę ponad 127 mln zł. Całkowity koszt przedsięwzięć wyniósł ponad 196 mln zł.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Likwidacja bomb ekologicznych:</a:t>
            </a:r>
          </a:p>
          <a:p>
            <a:pPr marL="685800" lvl="1" indent="0">
              <a:buNone/>
            </a:pPr>
            <a: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</a:t>
            </a:r>
            <a:r>
              <a:rPr lang="pl-PL" sz="3000" b="0" dirty="0">
                <a:solidFill>
                  <a:srgbClr val="03483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latach</a:t>
            </a:r>
            <a: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2001-2016 zawartych zostało 20 umów dotacji na łączną kwotę ponad 134,5 mln zł. Całkowity koszt przedsięwzięć wyniósł ponad 284 mln zł. Usunięto lub zabezpieczono ponad 558 tys. Mg odpadów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pl-PL" sz="36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Usuwanie porzuconych odpadów </a:t>
            </a:r>
            <a:r>
              <a:rPr lang="pl-PL" sz="3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trwających programów priorytetowych „Ochrona powierzchni ziemi” i „Usuwanie porzuconych odpadów”:</a:t>
            </a:r>
          </a:p>
          <a:p>
            <a:pPr marL="685800" lvl="1" indent="0">
              <a:buNone/>
            </a:pPr>
            <a: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zawarto 22 umowy na ponad 298 mln zł (w tym 19 umów dotacji na kwotę ponad 233,6 mln zł i 3 umowy pożyczki na kwotę ponad </a:t>
            </a:r>
            <a:b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3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64,5 mln zł), wydatkowano ponad 231 mln zł, usunięto ponad 71 560 Mg odpadów.</a:t>
            </a:r>
          </a:p>
          <a:p>
            <a:pPr marL="685800" lvl="1" indent="0">
              <a:buNone/>
            </a:pPr>
            <a:endParaRPr lang="pl-PL" sz="3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7247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ABEFF350-97AE-4380-A6C7-62B60408430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678905" y="1479801"/>
            <a:ext cx="11570787" cy="8289841"/>
          </a:xfrm>
          <a:prstGeom prst="rect">
            <a:avLst/>
          </a:prstGeom>
        </p:spPr>
        <p:txBody>
          <a:bodyPr lIns="137160" tIns="68580" rIns="137160" bIns="68580" numCol="1" spcCol="720000" anchor="t">
            <a:normAutofit fontScale="47500" lnSpcReduction="2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sz="6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Odpady niebezpieczne (od 2022 r.): 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udzielono dofinansowania dla 4 spalarni w łącznej kwocie 166,8 mln zł. </a:t>
            </a:r>
          </a:p>
          <a:p>
            <a:pPr marL="1081088" lvl="1" indent="0">
              <a:lnSpc>
                <a:spcPct val="120000"/>
              </a:lnSpc>
              <a:buNone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Całkowity koszt przedsięwzięć wyniósł ponad 211 mln zł. </a:t>
            </a:r>
          </a:p>
          <a:p>
            <a:pPr marL="1081088" lvl="1" indent="0">
              <a:lnSpc>
                <a:spcPct val="120000"/>
              </a:lnSpc>
              <a:buNone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Wydajność - 54,8 tys. Mg/rok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trakcie rozpatrywania wnioski o dofinansowanie 3 spalarni w łącznej kwocie 253 mln zł. Całkowity koszt – 752 mln zł, wydajność – 74,0 tys. Mg/rok.</a:t>
            </a:r>
          </a:p>
          <a:p>
            <a:pPr marL="1081088" lvl="1" indent="0">
              <a:lnSpc>
                <a:spcPct val="120000"/>
              </a:lnSpc>
              <a:buNone/>
            </a:pPr>
            <a:endParaRPr lang="pl-PL" sz="5500" b="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sz="6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Odpady komunalne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POIiŚ 2007-13 oraz 2014-2020 - 8 ITPOK. Wartość projektów ponad 5,5 mld zł.</a:t>
            </a:r>
          </a:p>
          <a:p>
            <a:pPr marL="1081088" lvl="1" indent="0">
              <a:lnSpc>
                <a:spcPct val="120000"/>
              </a:lnSpc>
              <a:buNone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dofinansowanie UE ponad 2 mld zł, pożyczki NFOŚiGW ponad 1 mld zł.</a:t>
            </a:r>
          </a:p>
          <a:p>
            <a:pPr marL="1081088" lvl="1" indent="0">
              <a:lnSpc>
                <a:spcPct val="120000"/>
              </a:lnSpc>
              <a:buNone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łączna wydajność - 1 234 tys. Mg/rok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środki krajowe - 3 ITPOK o łącznej wydajności – 135 tys. Mg/rok. wartości 495 mln zł (dofinansowanie NFOŚiGW na 383 mln zł).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Funduszu Modernizacyjnego dofinansowano 14 instalacji na łączną kwotę blisko 2,63 mld zł, wydajność 664,9 tys. Mg/rok. </a:t>
            </a:r>
          </a:p>
          <a:p>
            <a:pPr marL="685800" lvl="1" indent="0">
              <a:buNone/>
            </a:pPr>
            <a:endParaRPr lang="pl-PL" sz="3000" dirty="0">
              <a:solidFill>
                <a:srgbClr val="002060"/>
              </a:solidFill>
            </a:endParaRPr>
          </a:p>
        </p:txBody>
      </p:sp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27B62F7-0EBA-4B1A-8418-FA3A3159F9A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40632" y="803526"/>
            <a:ext cx="4572000" cy="2420937"/>
          </a:xfrm>
          <a:prstGeom prst="rect">
            <a:avLst/>
          </a:prstGeom>
        </p:spPr>
        <p:txBody>
          <a:bodyPr lIns="137160" tIns="68580" rIns="137160" bIns="68580" anchor="t">
            <a:normAutofit/>
          </a:bodyPr>
          <a:lstStyle/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Dofinansowanie niezbędnej</a:t>
            </a:r>
          </a:p>
          <a:p>
            <a:pPr marL="0" indent="0" algn="ctr">
              <a:buNone/>
            </a:pPr>
            <a:r>
              <a:rPr lang="pl-P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infrastruktury</a:t>
            </a:r>
          </a:p>
        </p:txBody>
      </p:sp>
    </p:spTree>
    <p:extLst>
      <p:ext uri="{BB962C8B-B14F-4D97-AF65-F5344CB8AC3E}">
        <p14:creationId xmlns:p14="http://schemas.microsoft.com/office/powerpoint/2010/main" val="103114282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27720AE-0E3B-67D8-593B-46CE80617E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7</a:t>
            </a:fld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FB01BA50-736F-7FCD-B481-469C9E9AF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09" y="5538537"/>
            <a:ext cx="4286603" cy="39784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tekstu 1">
            <a:extLst>
              <a:ext uri="{FF2B5EF4-FFF2-40B4-BE49-F238E27FC236}">
                <a16:creationId xmlns:a16="http://schemas.microsoft.com/office/drawing/2014/main" id="{EB64B69D-9ECE-51B2-0322-2419B8916886}"/>
              </a:ext>
            </a:extLst>
          </p:cNvPr>
          <p:cNvSpPr txBox="1">
            <a:spLocks/>
          </p:cNvSpPr>
          <p:nvPr/>
        </p:nvSpPr>
        <p:spPr>
          <a:xfrm>
            <a:off x="242311" y="418516"/>
            <a:ext cx="4572000" cy="200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7160" tIns="68580" rIns="137160" bIns="6858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pl-P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Interwencyjne wsparcie</a:t>
            </a:r>
          </a:p>
          <a:p>
            <a:pPr marL="0" indent="0" algn="ctr" hangingPunct="1">
              <a:buFont typeface="Arial"/>
              <a:buNone/>
            </a:pPr>
            <a:endParaRPr lang="pl-PL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hangingPunct="1">
              <a:buFont typeface="Arial"/>
              <a:buNone/>
            </a:pPr>
            <a:endParaRPr lang="pl-PL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B93EC2BD-6B06-3B51-EDDB-0AE3A0E104A8}"/>
              </a:ext>
            </a:extLst>
          </p:cNvPr>
          <p:cNvSpPr txBox="1">
            <a:spLocks/>
          </p:cNvSpPr>
          <p:nvPr/>
        </p:nvSpPr>
        <p:spPr>
          <a:xfrm>
            <a:off x="5678905" y="693739"/>
            <a:ext cx="11570787" cy="68781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7160" tIns="68580" rIns="137160" bIns="68580" numCol="1" spcCol="720000" anchor="t">
            <a:normAutofit fontScale="550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sz="6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Przedsięwzięcia polegające na</a:t>
            </a:r>
          </a:p>
          <a:p>
            <a:pPr marL="0" indent="0" algn="just" hangingPunct="1">
              <a:lnSpc>
                <a:spcPct val="120000"/>
              </a:lnSpc>
              <a:buNone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usunięciu i zagospodarowaniu niewłaściwie składowanych lub magazynowanych odpadów, w tym odpadów powstałych w wyniku pożaru odpadów niewłaściwie składowanych lub magazynowanych wraz z przeprowadzeniem </a:t>
            </a:r>
            <a:r>
              <a:rPr lang="pl-PL" sz="5500" b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remediacji</a:t>
            </a: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powierzchni ziemi w zakresie skutków spowodowanych oddziaływaniem usuwanych odpadów</a:t>
            </a:r>
          </a:p>
          <a:p>
            <a:pPr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sz="6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Dofinansowanie</a:t>
            </a:r>
          </a:p>
          <a:p>
            <a:pPr lvl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Pożyczka do 100% kosztów kwalifikowanych</a:t>
            </a:r>
          </a:p>
          <a:p>
            <a:pPr lvl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Dotacja standardowo od 10% do 80% kosztów kwalifikowanych w zależności od wskaźnika dochodów podatkowych gminy „G”</a:t>
            </a:r>
          </a:p>
          <a:p>
            <a:pPr lvl="1" hangingPunct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przedsięwzięć stwarzających szczególne zagrożenie dla środowiska, wskazanych przez Ministra właściwego do spraw klimatu – dotacja do 100% kosztów kwalifikowanych</a:t>
            </a:r>
          </a:p>
          <a:p>
            <a:pPr marL="914400" lvl="2" indent="0" hangingPunct="1">
              <a:lnSpc>
                <a:spcPct val="120000"/>
              </a:lnSpc>
              <a:buNone/>
            </a:pPr>
            <a:endParaRPr lang="pl-PL" sz="5500" b="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0" hangingPunct="1">
              <a:buFont typeface="Arial"/>
              <a:buNone/>
            </a:pPr>
            <a:endParaRPr lang="pl-PL" sz="3000" dirty="0">
              <a:solidFill>
                <a:srgbClr val="002060"/>
              </a:solidFill>
            </a:endParaRPr>
          </a:p>
        </p:txBody>
      </p:sp>
      <p:sp>
        <p:nvSpPr>
          <p:cNvPr id="8" name="Symbol zastępczy tekstu 4">
            <a:extLst>
              <a:ext uri="{FF2B5EF4-FFF2-40B4-BE49-F238E27FC236}">
                <a16:creationId xmlns:a16="http://schemas.microsoft.com/office/drawing/2014/main" id="{DD489643-CEDC-66DE-B8AC-20F36DB72D2E}"/>
              </a:ext>
            </a:extLst>
          </p:cNvPr>
          <p:cNvSpPr txBox="1">
            <a:spLocks/>
          </p:cNvSpPr>
          <p:nvPr/>
        </p:nvSpPr>
        <p:spPr>
          <a:xfrm>
            <a:off x="5678905" y="7615989"/>
            <a:ext cx="11570787" cy="1303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37160" tIns="68580" rIns="137160" bIns="68580" numCol="1" spcCol="720000" anchor="t">
            <a:normAutofit fontScale="550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sz="65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Nabór wniosków - </a:t>
            </a: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31.12.2024 r.</a:t>
            </a:r>
          </a:p>
          <a:p>
            <a:pPr marL="0" indent="0" hangingPunct="1">
              <a:lnSpc>
                <a:spcPct val="120000"/>
              </a:lnSpc>
              <a:buNone/>
            </a:pP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Dla przedsięwzięć wskazanych przez </a:t>
            </a:r>
            <a:r>
              <a:rPr lang="pl-PL" sz="5500" b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MKiŚ</a:t>
            </a:r>
            <a:r>
              <a:rPr lang="pl-PL" sz="55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do 31.12.2023 r.</a:t>
            </a:r>
          </a:p>
          <a:p>
            <a:pPr marL="685800" lvl="1" indent="0" hangingPunct="1">
              <a:buFont typeface="Arial"/>
              <a:buNone/>
            </a:pPr>
            <a:endParaRPr lang="pl-PL" sz="3000" dirty="0">
              <a:solidFill>
                <a:srgbClr val="002060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3C80F515-E76D-47CD-EDE9-D9EA2D23CABC}"/>
              </a:ext>
            </a:extLst>
          </p:cNvPr>
          <p:cNvSpPr txBox="1"/>
          <p:nvPr/>
        </p:nvSpPr>
        <p:spPr>
          <a:xfrm>
            <a:off x="242312" y="2835178"/>
            <a:ext cx="4572000" cy="23083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ctr"/>
            <a:r>
              <a:rPr lang="pl-PL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</a:t>
            </a:r>
          </a:p>
          <a:p>
            <a:pPr algn="ctr"/>
            <a:r>
              <a:rPr lang="pl-PL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„Usuwanie porzuconych odpadów”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68487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1">
            <a:extLst>
              <a:ext uri="{FF2B5EF4-FFF2-40B4-BE49-F238E27FC236}">
                <a16:creationId xmlns:a16="http://schemas.microsoft.com/office/drawing/2014/main" id="{B27720AE-0E3B-67D8-593B-46CE80617E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8</a:t>
            </a:fld>
            <a:endParaRPr lang="pl-PL" dirty="0"/>
          </a:p>
        </p:txBody>
      </p:sp>
      <p:sp>
        <p:nvSpPr>
          <p:cNvPr id="4" name="Symbol zastępczy tekstu 1">
            <a:extLst>
              <a:ext uri="{FF2B5EF4-FFF2-40B4-BE49-F238E27FC236}">
                <a16:creationId xmlns:a16="http://schemas.microsoft.com/office/drawing/2014/main" id="{EB64B69D-9ECE-51B2-0322-2419B8916886}"/>
              </a:ext>
            </a:extLst>
          </p:cNvPr>
          <p:cNvSpPr txBox="1">
            <a:spLocks/>
          </p:cNvSpPr>
          <p:nvPr/>
        </p:nvSpPr>
        <p:spPr>
          <a:xfrm>
            <a:off x="218892" y="1381043"/>
            <a:ext cx="4572000" cy="20038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60" tIns="68580" rIns="137160" bIns="68580" anchor="t">
            <a:norm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ctr" hangingPunct="1">
              <a:buFont typeface="Arial"/>
              <a:buNone/>
            </a:pPr>
            <a:r>
              <a:rPr lang="pl-P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Wsparcie</a:t>
            </a:r>
          </a:p>
          <a:p>
            <a:pPr marL="0" indent="0" algn="ctr" hangingPunct="1">
              <a:buFont typeface="Arial"/>
              <a:buNone/>
            </a:pPr>
            <a:r>
              <a:rPr lang="pl-PL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infrastruktury</a:t>
            </a:r>
          </a:p>
          <a:p>
            <a:pPr marL="0" indent="0" algn="ctr" hangingPunct="1">
              <a:buFont typeface="Arial"/>
              <a:buNone/>
            </a:pPr>
            <a:endParaRPr lang="pl-PL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 hangingPunct="1">
              <a:buFont typeface="Arial"/>
              <a:buNone/>
            </a:pPr>
            <a:endParaRPr lang="pl-PL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ymbol zastępczy tekstu 4">
            <a:extLst>
              <a:ext uri="{FF2B5EF4-FFF2-40B4-BE49-F238E27FC236}">
                <a16:creationId xmlns:a16="http://schemas.microsoft.com/office/drawing/2014/main" id="{B93EC2BD-6B06-3B51-EDDB-0AE3A0E104A8}"/>
              </a:ext>
            </a:extLst>
          </p:cNvPr>
          <p:cNvSpPr txBox="1">
            <a:spLocks/>
          </p:cNvSpPr>
          <p:nvPr/>
        </p:nvSpPr>
        <p:spPr>
          <a:xfrm>
            <a:off x="5385403" y="1639010"/>
            <a:ext cx="12646876" cy="80985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37160" tIns="68580" rIns="137160" bIns="68580" numCol="1" spcCol="720000" anchor="t">
            <a:normAutofit fontScale="40000" lnSpcReduction="20000"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1pPr>
            <a:lvl2pPr marL="783771" marR="0" indent="-326571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3pPr>
            <a:lvl4pPr marL="17373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4pPr>
            <a:lvl5pPr marL="21945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3200" b="1" i="0" u="none" strike="noStrike" cap="none" spc="0" baseline="0">
                <a:solidFill>
                  <a:srgbClr val="000000"/>
                </a:solidFill>
                <a:uFillTx/>
                <a:latin typeface="+mn-ea"/>
                <a:ea typeface="+mn-ea"/>
                <a:cs typeface="Calibri"/>
                <a:sym typeface="Calibri"/>
              </a:defRPr>
            </a:lvl5pPr>
            <a:lvl6pPr marL="26517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108960" marR="0" indent="-365760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661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23359" marR="0" indent="-365759" algn="l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32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pl-PL" sz="9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 ramach programu „Racjonalna gospodarka odpadami”</a:t>
            </a:r>
          </a:p>
          <a:p>
            <a:pPr marL="0" indent="0" hangingPunct="1">
              <a:lnSpc>
                <a:spcPct val="120000"/>
              </a:lnSpc>
              <a:buNone/>
            </a:pPr>
            <a:endParaRPr lang="pl-PL" sz="5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hangingPunct="1">
              <a:lnSpc>
                <a:spcPct val="120000"/>
              </a:lnSpc>
              <a:buNone/>
            </a:pPr>
            <a:r>
              <a:rPr lang="pl-PL" sz="65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Część 2. Instalacje gospodarowania odpadami</a:t>
            </a:r>
          </a:p>
          <a:p>
            <a:pPr marL="457200" lvl="1" indent="0" hangingPunct="1">
              <a:lnSpc>
                <a:spcPct val="120000"/>
              </a:lnSpc>
              <a:buNone/>
            </a:pPr>
            <a:r>
              <a:rPr lang="pl-PL" sz="7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nowych, rozbudowa lub modernizacja istniejących instalacji, w tym m.in.:</a:t>
            </a:r>
          </a:p>
          <a:p>
            <a:pPr marL="457200" lvl="1" indent="0" hangingPunct="1">
              <a:lnSpc>
                <a:spcPct val="120000"/>
              </a:lnSpc>
              <a:buNone/>
            </a:pPr>
            <a:r>
              <a:rPr lang="pl-PL" sz="7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unieszkodliwiania odpadów niebezpiecznych (w tym medycznych) poprzez ich termiczne przekształcenie</a:t>
            </a:r>
          </a:p>
          <a:p>
            <a:pPr marL="457200" lvl="1" indent="0" hangingPunct="1">
              <a:lnSpc>
                <a:spcPct val="120000"/>
              </a:lnSpc>
              <a:buNone/>
            </a:pPr>
            <a:r>
              <a:rPr lang="pl-PL" sz="7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unieszkodliwiania odpadów medycznych lub weterynaryjnych poprzez ich termiczne przekształcenie</a:t>
            </a:r>
          </a:p>
          <a:p>
            <a:pPr marL="457200" lvl="1" indent="0" hangingPunct="1">
              <a:lnSpc>
                <a:spcPct val="120000"/>
              </a:lnSpc>
              <a:buNone/>
            </a:pPr>
            <a:r>
              <a:rPr lang="pl-PL" sz="6500" dirty="0">
                <a:solidFill>
                  <a:schemeClr val="tx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Planowany nabór: I kwartał 2024 r.</a:t>
            </a:r>
          </a:p>
          <a:p>
            <a:pPr marL="457200" lvl="1" indent="0" hangingPunct="1">
              <a:lnSpc>
                <a:spcPct val="120000"/>
              </a:lnSpc>
              <a:buNone/>
            </a:pPr>
            <a:endParaRPr lang="pl-PL" sz="65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hangingPunct="1">
              <a:lnSpc>
                <a:spcPct val="120000"/>
              </a:lnSpc>
              <a:buNone/>
            </a:pPr>
            <a:r>
              <a:rPr lang="pl-PL" sz="6500" dirty="0">
                <a:solidFill>
                  <a:schemeClr val="accent6">
                    <a:lumMod val="5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▪ Część 3. Wykorzystanie paliw alternatywnych na cele energetyczne</a:t>
            </a:r>
          </a:p>
          <a:p>
            <a:pPr marL="457200" lvl="1" indent="0" hangingPunct="1">
              <a:lnSpc>
                <a:spcPct val="120000"/>
              </a:lnSpc>
              <a:buNone/>
            </a:pPr>
            <a:r>
              <a:rPr lang="pl-PL" sz="7000" b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Budowa nowych, rozbudowa lub modernizacja istniejących instalacji termicznego przekształcania odpadów lub innych paliw alternatywnych wytworzonych z odpadów komunalnych z wytwarzaniem energii w warunkach wysokosprawnej kogeneracji.</a:t>
            </a:r>
            <a:endParaRPr lang="pl-PL" sz="70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hangingPunct="1">
              <a:lnSpc>
                <a:spcPct val="120000"/>
              </a:lnSpc>
              <a:buNone/>
            </a:pPr>
            <a:r>
              <a:rPr lang="pl-PL" sz="6500" dirty="0">
                <a:solidFill>
                  <a:schemeClr val="tx1"/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Planowany nabór uzupełniający: wkrótce!</a:t>
            </a:r>
          </a:p>
          <a:p>
            <a:pPr marL="457200" lvl="1" indent="0" hangingPunct="1">
              <a:lnSpc>
                <a:spcPct val="120000"/>
              </a:lnSpc>
              <a:buNone/>
            </a:pPr>
            <a:endParaRPr lang="pl-PL" sz="6500" dirty="0">
              <a:solidFill>
                <a:schemeClr val="accent6">
                  <a:lumMod val="5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 hangingPunct="1">
              <a:lnSpc>
                <a:spcPct val="120000"/>
              </a:lnSpc>
              <a:buNone/>
            </a:pPr>
            <a:endParaRPr lang="pl-PL" sz="65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2" indent="0" hangingPunct="1">
              <a:lnSpc>
                <a:spcPct val="120000"/>
              </a:lnSpc>
              <a:buNone/>
            </a:pPr>
            <a:endParaRPr lang="pl-PL" sz="5500" b="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685800" lvl="1" indent="0" hangingPunct="1">
              <a:buFont typeface="Arial"/>
              <a:buNone/>
            </a:pPr>
            <a:endParaRPr lang="pl-PL" sz="3000" dirty="0">
              <a:solidFill>
                <a:srgbClr val="00206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AE6CB4D7-DAAB-C323-D0BC-D1B64F4C8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627" y="4939859"/>
            <a:ext cx="3061252" cy="373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459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BD3BB7B-4598-D794-BC88-75C68F7949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705600"/>
            <a:ext cx="18288000" cy="731838"/>
          </a:xfrm>
        </p:spPr>
        <p:txBody>
          <a:bodyPr anchor="t">
            <a:normAutofit/>
          </a:bodyPr>
          <a:lstStyle/>
          <a:p>
            <a:r>
              <a:rPr lang="pl-PL" sz="3500" dirty="0">
                <a:latin typeface="+mn-ea"/>
                <a:ea typeface="+mn-ea"/>
              </a:rPr>
              <a:t>Dziękuję za uwagę</a:t>
            </a:r>
          </a:p>
        </p:txBody>
      </p:sp>
      <p:sp>
        <p:nvSpPr>
          <p:cNvPr id="270" name="TextBox 8"/>
          <p:cNvSpPr txBox="1"/>
          <p:nvPr/>
        </p:nvSpPr>
        <p:spPr>
          <a:xfrm>
            <a:off x="4925070" y="7199193"/>
            <a:ext cx="8437860" cy="619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ct val="120000"/>
              </a:lnSpc>
              <a:defRPr sz="3500">
                <a:latin typeface="+mn-lt"/>
                <a:ea typeface="+mn-ea"/>
                <a:cs typeface="+mn-cs"/>
                <a:sym typeface="Source Sans Pro Semibold"/>
              </a:defRPr>
            </a:lvl1pPr>
          </a:lstStyle>
          <a:p>
            <a:r>
              <a:rPr lang="pl-PL" dirty="0">
                <a:solidFill>
                  <a:srgbClr val="007979"/>
                </a:solidFill>
              </a:rPr>
              <a:t>www.nfosigw.gov.pl</a:t>
            </a:r>
            <a:endParaRPr dirty="0">
              <a:solidFill>
                <a:srgbClr val="007979"/>
              </a:solidFill>
            </a:endParaRPr>
          </a:p>
        </p:txBody>
      </p:sp>
      <p:pic>
        <p:nvPicPr>
          <p:cNvPr id="271" name="Imag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7215" y="2263531"/>
            <a:ext cx="3913570" cy="269500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C31809CD-A91C-6160-8533-1F8D3C5080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pl-PL" smtClean="0"/>
              <a:pPr/>
              <a:t>9</a:t>
            </a:fld>
            <a:endParaRPr lang="pl-PL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Niestandardowy 6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007979"/>
      </a:accent1>
      <a:accent2>
        <a:srgbClr val="009999"/>
      </a:accent2>
      <a:accent3>
        <a:srgbClr val="4D4D4D"/>
      </a:accent3>
      <a:accent4>
        <a:srgbClr val="2C9751"/>
      </a:accent4>
      <a:accent5>
        <a:srgbClr val="076D91"/>
      </a:accent5>
      <a:accent6>
        <a:srgbClr val="079169"/>
      </a:accent6>
      <a:hlink>
        <a:srgbClr val="007979"/>
      </a:hlink>
      <a:folHlink>
        <a:srgbClr val="85DFD0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Niestandardowy 5">
      <a:dk1>
        <a:srgbClr val="000000"/>
      </a:dk1>
      <a:lt1>
        <a:srgbClr val="FFFFFF"/>
      </a:lt1>
      <a:dk2>
        <a:srgbClr val="455F51"/>
      </a:dk2>
      <a:lt2>
        <a:srgbClr val="E3DED1"/>
      </a:lt2>
      <a:accent1>
        <a:srgbClr val="04B2D9"/>
      </a:accent1>
      <a:accent2>
        <a:srgbClr val="03A688"/>
      </a:accent2>
      <a:accent3>
        <a:srgbClr val="007979"/>
      </a:accent3>
      <a:accent4>
        <a:srgbClr val="595656"/>
      </a:accent4>
      <a:accent5>
        <a:srgbClr val="CCDD8A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Source Sans Pro Semibold"/>
        <a:ea typeface="Source Sans Pro Semibold"/>
        <a:cs typeface="Source Sans Pro Semibold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782</Words>
  <Application>Microsoft Office PowerPoint</Application>
  <PresentationFormat>Niestandardowy</PresentationFormat>
  <Paragraphs>109</Paragraphs>
  <Slides>9</Slides>
  <Notes>4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9</vt:i4>
      </vt:variant>
    </vt:vector>
  </HeadingPairs>
  <TitlesOfParts>
    <vt:vector size="17" baseType="lpstr">
      <vt:lpstr>Arial</vt:lpstr>
      <vt:lpstr>Calibri</vt:lpstr>
      <vt:lpstr>Source Sans Pro</vt:lpstr>
      <vt:lpstr>Source Sans Pro Semibold</vt:lpstr>
      <vt:lpstr>Trebuchet MS</vt:lpstr>
      <vt:lpstr>Wingdings</vt:lpstr>
      <vt:lpstr>Office Theme</vt:lpstr>
      <vt:lpstr>1_Office Theme</vt:lpstr>
      <vt:lpstr>„Nielegalne składowiska odpadów - finansowanie unieszkodliwienia”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Wzór prezentacji NFOŚiGW</dc:title>
  <dc:creator/>
  <cp:lastModifiedBy/>
  <cp:revision>1</cp:revision>
  <dcterms:modified xsi:type="dcterms:W3CDTF">2023-12-01T14:00:36Z</dcterms:modified>
  <cp:contentStatus/>
</cp:coreProperties>
</file>