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256" r:id="rId2"/>
    <p:sldId id="323" r:id="rId3"/>
    <p:sldId id="274" r:id="rId4"/>
  </p:sldIdLst>
  <p:sldSz cx="12192000" cy="6858000"/>
  <p:notesSz cx="6797675" cy="9926638"/>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338" autoAdjust="0"/>
    <p:restoredTop sz="88298" autoAdjust="0"/>
  </p:normalViewPr>
  <p:slideViewPr>
    <p:cSldViewPr snapToGrid="0">
      <p:cViewPr varScale="1">
        <p:scale>
          <a:sx n="97" d="100"/>
          <a:sy n="97" d="100"/>
        </p:scale>
        <p:origin x="1320" y="78"/>
      </p:cViewPr>
      <p:guideLst>
        <p:guide orient="horz" pos="2160"/>
        <p:guide pos="3840"/>
      </p:guideLst>
    </p:cSldViewPr>
  </p:slideViewPr>
  <p:outlineViewPr>
    <p:cViewPr>
      <p:scale>
        <a:sx n="33" d="100"/>
        <a:sy n="33" d="100"/>
      </p:scale>
      <p:origin x="0" y="1453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a:extLst>
              <a:ext uri="{FF2B5EF4-FFF2-40B4-BE49-F238E27FC236}">
                <a16:creationId xmlns:a16="http://schemas.microsoft.com/office/drawing/2014/main" id="{03375BB2-1366-4BE4-AA0A-D85519FB5F99}"/>
              </a:ext>
            </a:extLst>
          </p:cNvPr>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pl-PL"/>
          </a:p>
        </p:txBody>
      </p:sp>
      <p:sp>
        <p:nvSpPr>
          <p:cNvPr id="3" name="Symbol zastępczy daty 2">
            <a:extLst>
              <a:ext uri="{FF2B5EF4-FFF2-40B4-BE49-F238E27FC236}">
                <a16:creationId xmlns:a16="http://schemas.microsoft.com/office/drawing/2014/main" id="{92D41F27-518D-49E5-A06E-41C937717B77}"/>
              </a:ext>
            </a:extLst>
          </p:cNvPr>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E40DFD52-B648-416F-937A-5E613FDFAE52}" type="datetimeFigureOut">
              <a:rPr lang="pl-PL" smtClean="0"/>
              <a:t>28.11.2023</a:t>
            </a:fld>
            <a:endParaRPr lang="pl-PL"/>
          </a:p>
        </p:txBody>
      </p:sp>
      <p:sp>
        <p:nvSpPr>
          <p:cNvPr id="4" name="Symbol zastępczy stopki 3">
            <a:extLst>
              <a:ext uri="{FF2B5EF4-FFF2-40B4-BE49-F238E27FC236}">
                <a16:creationId xmlns:a16="http://schemas.microsoft.com/office/drawing/2014/main" id="{46AC7E1A-4464-4131-8BFE-33F3F52360BC}"/>
              </a:ext>
            </a:extLst>
          </p:cNvPr>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pl-PL"/>
          </a:p>
        </p:txBody>
      </p:sp>
      <p:sp>
        <p:nvSpPr>
          <p:cNvPr id="5" name="Symbol zastępczy numeru slajdu 4">
            <a:extLst>
              <a:ext uri="{FF2B5EF4-FFF2-40B4-BE49-F238E27FC236}">
                <a16:creationId xmlns:a16="http://schemas.microsoft.com/office/drawing/2014/main" id="{DE2DB821-1D16-42FC-9FCD-AD307EDD399D}"/>
              </a:ext>
            </a:extLst>
          </p:cNvPr>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3C7A9D6C-8D0B-45B5-8DA3-763340E914FA}" type="slidenum">
              <a:rPr lang="pl-PL" smtClean="0"/>
              <a:t>‹#›</a:t>
            </a:fld>
            <a:endParaRPr lang="pl-PL"/>
          </a:p>
        </p:txBody>
      </p:sp>
    </p:spTree>
    <p:extLst>
      <p:ext uri="{BB962C8B-B14F-4D97-AF65-F5344CB8AC3E}">
        <p14:creationId xmlns:p14="http://schemas.microsoft.com/office/powerpoint/2010/main" val="5909121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73EF3C2C-96D9-4819-9006-C3E9A480DA13}" type="datetimeFigureOut">
              <a:rPr lang="pl-PL" smtClean="0"/>
              <a:t>28.11.2023</a:t>
            </a:fld>
            <a:endParaRPr lang="pl-PL"/>
          </a:p>
        </p:txBody>
      </p:sp>
      <p:sp>
        <p:nvSpPr>
          <p:cNvPr id="4" name="Symbol zastępczy obrazu slajdu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88F9F200-EF4F-4B1D-AA55-82E967658CD1}" type="slidenum">
              <a:rPr lang="pl-PL" smtClean="0"/>
              <a:t>‹#›</a:t>
            </a:fld>
            <a:endParaRPr lang="pl-PL"/>
          </a:p>
        </p:txBody>
      </p:sp>
    </p:spTree>
    <p:extLst>
      <p:ext uri="{BB962C8B-B14F-4D97-AF65-F5344CB8AC3E}">
        <p14:creationId xmlns:p14="http://schemas.microsoft.com/office/powerpoint/2010/main" val="7044897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88F9F200-EF4F-4B1D-AA55-82E967658CD1}" type="slidenum">
              <a:rPr lang="pl-PL" smtClean="0"/>
              <a:t>3</a:t>
            </a:fld>
            <a:endParaRPr lang="pl-PL"/>
          </a:p>
        </p:txBody>
      </p:sp>
    </p:spTree>
    <p:extLst>
      <p:ext uri="{BB962C8B-B14F-4D97-AF65-F5344CB8AC3E}">
        <p14:creationId xmlns:p14="http://schemas.microsoft.com/office/powerpoint/2010/main" val="4993773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A7E6F82-D60D-49AA-8CB7-3C5EEAFA9897}"/>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AD978979-F91B-4D36-A885-674DD8EDE3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40FA95D9-D41D-4F9B-AA7E-A0A0D15480C5}"/>
              </a:ext>
            </a:extLst>
          </p:cNvPr>
          <p:cNvSpPr>
            <a:spLocks noGrp="1"/>
          </p:cNvSpPr>
          <p:nvPr>
            <p:ph type="dt" sz="half" idx="10"/>
          </p:nvPr>
        </p:nvSpPr>
        <p:spPr/>
        <p:txBody>
          <a:bodyPr/>
          <a:lstStyle/>
          <a:p>
            <a:fld id="{539C1383-9ACB-4AAA-9DB2-743172018238}" type="datetimeFigureOut">
              <a:rPr lang="pl-PL" smtClean="0"/>
              <a:t>28.11.2023</a:t>
            </a:fld>
            <a:endParaRPr lang="pl-PL"/>
          </a:p>
        </p:txBody>
      </p:sp>
      <p:sp>
        <p:nvSpPr>
          <p:cNvPr id="5" name="Symbol zastępczy stopki 4">
            <a:extLst>
              <a:ext uri="{FF2B5EF4-FFF2-40B4-BE49-F238E27FC236}">
                <a16:creationId xmlns:a16="http://schemas.microsoft.com/office/drawing/2014/main" id="{EC97B403-0303-4DBC-9EF0-5992496E91E3}"/>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0E934EB8-02B6-4850-BA28-1A7EE47BF78B}"/>
              </a:ext>
            </a:extLst>
          </p:cNvPr>
          <p:cNvSpPr>
            <a:spLocks noGrp="1"/>
          </p:cNvSpPr>
          <p:nvPr>
            <p:ph type="sldNum" sz="quarter" idx="12"/>
          </p:nvPr>
        </p:nvSpPr>
        <p:spPr/>
        <p:txBody>
          <a:bodyPr/>
          <a:lstStyle/>
          <a:p>
            <a:fld id="{BD7E19EA-2F29-4773-9FCD-E543CE93F170}" type="slidenum">
              <a:rPr lang="pl-PL" smtClean="0"/>
              <a:t>‹#›</a:t>
            </a:fld>
            <a:endParaRPr lang="pl-PL"/>
          </a:p>
        </p:txBody>
      </p:sp>
    </p:spTree>
    <p:extLst>
      <p:ext uri="{BB962C8B-B14F-4D97-AF65-F5344CB8AC3E}">
        <p14:creationId xmlns:p14="http://schemas.microsoft.com/office/powerpoint/2010/main" val="14890397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C31A9C7-6C08-41F5-947E-41E512DC9B2D}"/>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D2905F62-96DE-45BB-A6DD-4AD2D5CEDDAA}"/>
              </a:ext>
            </a:extLst>
          </p:cNvPr>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109FB5D5-5DA7-46E6-821E-BAF9B9CF21DA}"/>
              </a:ext>
            </a:extLst>
          </p:cNvPr>
          <p:cNvSpPr>
            <a:spLocks noGrp="1"/>
          </p:cNvSpPr>
          <p:nvPr>
            <p:ph type="dt" sz="half" idx="10"/>
          </p:nvPr>
        </p:nvSpPr>
        <p:spPr/>
        <p:txBody>
          <a:bodyPr/>
          <a:lstStyle/>
          <a:p>
            <a:fld id="{539C1383-9ACB-4AAA-9DB2-743172018238}" type="datetimeFigureOut">
              <a:rPr lang="pl-PL" smtClean="0"/>
              <a:t>28.11.2023</a:t>
            </a:fld>
            <a:endParaRPr lang="pl-PL"/>
          </a:p>
        </p:txBody>
      </p:sp>
      <p:sp>
        <p:nvSpPr>
          <p:cNvPr id="5" name="Symbol zastępczy stopki 4">
            <a:extLst>
              <a:ext uri="{FF2B5EF4-FFF2-40B4-BE49-F238E27FC236}">
                <a16:creationId xmlns:a16="http://schemas.microsoft.com/office/drawing/2014/main" id="{6E07F68C-A513-4487-B862-47FB9800C3F6}"/>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EED15FD7-0AFB-41CE-90F7-312176557D5A}"/>
              </a:ext>
            </a:extLst>
          </p:cNvPr>
          <p:cNvSpPr>
            <a:spLocks noGrp="1"/>
          </p:cNvSpPr>
          <p:nvPr>
            <p:ph type="sldNum" sz="quarter" idx="12"/>
          </p:nvPr>
        </p:nvSpPr>
        <p:spPr/>
        <p:txBody>
          <a:bodyPr/>
          <a:lstStyle/>
          <a:p>
            <a:fld id="{BD7E19EA-2F29-4773-9FCD-E543CE93F170}" type="slidenum">
              <a:rPr lang="pl-PL" smtClean="0"/>
              <a:t>‹#›</a:t>
            </a:fld>
            <a:endParaRPr lang="pl-PL"/>
          </a:p>
        </p:txBody>
      </p:sp>
    </p:spTree>
    <p:extLst>
      <p:ext uri="{BB962C8B-B14F-4D97-AF65-F5344CB8AC3E}">
        <p14:creationId xmlns:p14="http://schemas.microsoft.com/office/powerpoint/2010/main" val="25974037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95B16BB6-F68B-4999-9E99-1B18ACED1689}"/>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B0F5120C-2512-459A-A54D-51CD615A1904}"/>
              </a:ext>
            </a:extLst>
          </p:cNvPr>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91368760-66A5-4838-B911-CBF84257F53D}"/>
              </a:ext>
            </a:extLst>
          </p:cNvPr>
          <p:cNvSpPr>
            <a:spLocks noGrp="1"/>
          </p:cNvSpPr>
          <p:nvPr>
            <p:ph type="dt" sz="half" idx="10"/>
          </p:nvPr>
        </p:nvSpPr>
        <p:spPr/>
        <p:txBody>
          <a:bodyPr/>
          <a:lstStyle/>
          <a:p>
            <a:fld id="{539C1383-9ACB-4AAA-9DB2-743172018238}" type="datetimeFigureOut">
              <a:rPr lang="pl-PL" smtClean="0"/>
              <a:t>28.11.2023</a:t>
            </a:fld>
            <a:endParaRPr lang="pl-PL"/>
          </a:p>
        </p:txBody>
      </p:sp>
      <p:sp>
        <p:nvSpPr>
          <p:cNvPr id="5" name="Symbol zastępczy stopki 4">
            <a:extLst>
              <a:ext uri="{FF2B5EF4-FFF2-40B4-BE49-F238E27FC236}">
                <a16:creationId xmlns:a16="http://schemas.microsoft.com/office/drawing/2014/main" id="{3ADBBA9F-F621-4570-9CA2-FA8E30C43A74}"/>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11DAAC0E-EB57-4111-9747-A1AA529219FE}"/>
              </a:ext>
            </a:extLst>
          </p:cNvPr>
          <p:cNvSpPr>
            <a:spLocks noGrp="1"/>
          </p:cNvSpPr>
          <p:nvPr>
            <p:ph type="sldNum" sz="quarter" idx="12"/>
          </p:nvPr>
        </p:nvSpPr>
        <p:spPr/>
        <p:txBody>
          <a:bodyPr/>
          <a:lstStyle/>
          <a:p>
            <a:fld id="{BD7E19EA-2F29-4773-9FCD-E543CE93F170}" type="slidenum">
              <a:rPr lang="pl-PL" smtClean="0"/>
              <a:t>‹#›</a:t>
            </a:fld>
            <a:endParaRPr lang="pl-PL"/>
          </a:p>
        </p:txBody>
      </p:sp>
    </p:spTree>
    <p:extLst>
      <p:ext uri="{BB962C8B-B14F-4D97-AF65-F5344CB8AC3E}">
        <p14:creationId xmlns:p14="http://schemas.microsoft.com/office/powerpoint/2010/main" val="1630115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84A6DF9-0901-46D2-877B-412E6921F47E}"/>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A723DA91-5DA8-41A5-87CE-367257DF9991}"/>
              </a:ext>
            </a:extLst>
          </p:cNvPr>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8825D636-8960-4360-9ED4-35099E94F161}"/>
              </a:ext>
            </a:extLst>
          </p:cNvPr>
          <p:cNvSpPr>
            <a:spLocks noGrp="1"/>
          </p:cNvSpPr>
          <p:nvPr>
            <p:ph type="dt" sz="half" idx="10"/>
          </p:nvPr>
        </p:nvSpPr>
        <p:spPr/>
        <p:txBody>
          <a:bodyPr/>
          <a:lstStyle/>
          <a:p>
            <a:fld id="{539C1383-9ACB-4AAA-9DB2-743172018238}" type="datetimeFigureOut">
              <a:rPr lang="pl-PL" smtClean="0"/>
              <a:t>28.11.2023</a:t>
            </a:fld>
            <a:endParaRPr lang="pl-PL"/>
          </a:p>
        </p:txBody>
      </p:sp>
      <p:sp>
        <p:nvSpPr>
          <p:cNvPr id="5" name="Symbol zastępczy stopki 4">
            <a:extLst>
              <a:ext uri="{FF2B5EF4-FFF2-40B4-BE49-F238E27FC236}">
                <a16:creationId xmlns:a16="http://schemas.microsoft.com/office/drawing/2014/main" id="{3209F641-75EF-443C-96F5-B421FC41A6AB}"/>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B9381957-E95D-41C6-9F02-6D2054826287}"/>
              </a:ext>
            </a:extLst>
          </p:cNvPr>
          <p:cNvSpPr>
            <a:spLocks noGrp="1"/>
          </p:cNvSpPr>
          <p:nvPr>
            <p:ph type="sldNum" sz="quarter" idx="12"/>
          </p:nvPr>
        </p:nvSpPr>
        <p:spPr/>
        <p:txBody>
          <a:bodyPr/>
          <a:lstStyle/>
          <a:p>
            <a:fld id="{BD7E19EA-2F29-4773-9FCD-E543CE93F170}" type="slidenum">
              <a:rPr lang="pl-PL" smtClean="0"/>
              <a:t>‹#›</a:t>
            </a:fld>
            <a:endParaRPr lang="pl-PL"/>
          </a:p>
        </p:txBody>
      </p:sp>
    </p:spTree>
    <p:extLst>
      <p:ext uri="{BB962C8B-B14F-4D97-AF65-F5344CB8AC3E}">
        <p14:creationId xmlns:p14="http://schemas.microsoft.com/office/powerpoint/2010/main" val="524836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1AB3602-C5E9-4876-AEF0-49E92FA7A9A9}"/>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A6ACA934-5485-4869-A165-95B520E6A73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a:extLst>
              <a:ext uri="{FF2B5EF4-FFF2-40B4-BE49-F238E27FC236}">
                <a16:creationId xmlns:a16="http://schemas.microsoft.com/office/drawing/2014/main" id="{7C106264-0FBB-416D-9065-2F359167C6DA}"/>
              </a:ext>
            </a:extLst>
          </p:cNvPr>
          <p:cNvSpPr>
            <a:spLocks noGrp="1"/>
          </p:cNvSpPr>
          <p:nvPr>
            <p:ph type="dt" sz="half" idx="10"/>
          </p:nvPr>
        </p:nvSpPr>
        <p:spPr/>
        <p:txBody>
          <a:bodyPr/>
          <a:lstStyle/>
          <a:p>
            <a:fld id="{539C1383-9ACB-4AAA-9DB2-743172018238}" type="datetimeFigureOut">
              <a:rPr lang="pl-PL" smtClean="0"/>
              <a:t>28.11.2023</a:t>
            </a:fld>
            <a:endParaRPr lang="pl-PL"/>
          </a:p>
        </p:txBody>
      </p:sp>
      <p:sp>
        <p:nvSpPr>
          <p:cNvPr id="5" name="Symbol zastępczy stopki 4">
            <a:extLst>
              <a:ext uri="{FF2B5EF4-FFF2-40B4-BE49-F238E27FC236}">
                <a16:creationId xmlns:a16="http://schemas.microsoft.com/office/drawing/2014/main" id="{7B64E955-3CC9-40CE-BC4A-48E1C5F3F287}"/>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BF6F7AE1-D7E9-4806-84F4-2F63594690C3}"/>
              </a:ext>
            </a:extLst>
          </p:cNvPr>
          <p:cNvSpPr>
            <a:spLocks noGrp="1"/>
          </p:cNvSpPr>
          <p:nvPr>
            <p:ph type="sldNum" sz="quarter" idx="12"/>
          </p:nvPr>
        </p:nvSpPr>
        <p:spPr/>
        <p:txBody>
          <a:bodyPr/>
          <a:lstStyle/>
          <a:p>
            <a:fld id="{BD7E19EA-2F29-4773-9FCD-E543CE93F170}" type="slidenum">
              <a:rPr lang="pl-PL" smtClean="0"/>
              <a:t>‹#›</a:t>
            </a:fld>
            <a:endParaRPr lang="pl-PL"/>
          </a:p>
        </p:txBody>
      </p:sp>
    </p:spTree>
    <p:extLst>
      <p:ext uri="{BB962C8B-B14F-4D97-AF65-F5344CB8AC3E}">
        <p14:creationId xmlns:p14="http://schemas.microsoft.com/office/powerpoint/2010/main" val="10600048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50E3F11-2986-45C4-959E-387A79445DBE}"/>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6731271B-52EE-4B0A-ACDD-7C7447EBE29A}"/>
              </a:ext>
            </a:extLst>
          </p:cNvPr>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3BDF0D92-3B4F-45BC-8FA7-846DCE0488F1}"/>
              </a:ext>
            </a:extLst>
          </p:cNvPr>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7B1AF22E-BFE9-42FF-B640-49EF2D775E93}"/>
              </a:ext>
            </a:extLst>
          </p:cNvPr>
          <p:cNvSpPr>
            <a:spLocks noGrp="1"/>
          </p:cNvSpPr>
          <p:nvPr>
            <p:ph type="dt" sz="half" idx="10"/>
          </p:nvPr>
        </p:nvSpPr>
        <p:spPr/>
        <p:txBody>
          <a:bodyPr/>
          <a:lstStyle/>
          <a:p>
            <a:fld id="{539C1383-9ACB-4AAA-9DB2-743172018238}" type="datetimeFigureOut">
              <a:rPr lang="pl-PL" smtClean="0"/>
              <a:t>28.11.2023</a:t>
            </a:fld>
            <a:endParaRPr lang="pl-PL"/>
          </a:p>
        </p:txBody>
      </p:sp>
      <p:sp>
        <p:nvSpPr>
          <p:cNvPr id="6" name="Symbol zastępczy stopki 5">
            <a:extLst>
              <a:ext uri="{FF2B5EF4-FFF2-40B4-BE49-F238E27FC236}">
                <a16:creationId xmlns:a16="http://schemas.microsoft.com/office/drawing/2014/main" id="{19DC8C24-3841-40FB-A658-46379FC34CD0}"/>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8475AA85-1183-4A75-934B-70538C0E4E01}"/>
              </a:ext>
            </a:extLst>
          </p:cNvPr>
          <p:cNvSpPr>
            <a:spLocks noGrp="1"/>
          </p:cNvSpPr>
          <p:nvPr>
            <p:ph type="sldNum" sz="quarter" idx="12"/>
          </p:nvPr>
        </p:nvSpPr>
        <p:spPr/>
        <p:txBody>
          <a:bodyPr/>
          <a:lstStyle/>
          <a:p>
            <a:fld id="{BD7E19EA-2F29-4773-9FCD-E543CE93F170}" type="slidenum">
              <a:rPr lang="pl-PL" smtClean="0"/>
              <a:t>‹#›</a:t>
            </a:fld>
            <a:endParaRPr lang="pl-PL"/>
          </a:p>
        </p:txBody>
      </p:sp>
    </p:spTree>
    <p:extLst>
      <p:ext uri="{BB962C8B-B14F-4D97-AF65-F5344CB8AC3E}">
        <p14:creationId xmlns:p14="http://schemas.microsoft.com/office/powerpoint/2010/main" val="22912721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146A1F8-036A-4525-8834-4E447E3FD4DE}"/>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90D53ABE-8511-442E-A2F0-18376618ADB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a:extLst>
              <a:ext uri="{FF2B5EF4-FFF2-40B4-BE49-F238E27FC236}">
                <a16:creationId xmlns:a16="http://schemas.microsoft.com/office/drawing/2014/main" id="{AC060B44-AEC3-4968-976C-564E5C70CE63}"/>
              </a:ext>
            </a:extLst>
          </p:cNvPr>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D4B109CF-872B-4770-9989-E014178CAB5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a:extLst>
              <a:ext uri="{FF2B5EF4-FFF2-40B4-BE49-F238E27FC236}">
                <a16:creationId xmlns:a16="http://schemas.microsoft.com/office/drawing/2014/main" id="{B1FBB01D-9D68-4FE0-8E63-22E553069F51}"/>
              </a:ext>
            </a:extLst>
          </p:cNvPr>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4780C8BB-0235-4DC3-A34D-70F17DEA083F}"/>
              </a:ext>
            </a:extLst>
          </p:cNvPr>
          <p:cNvSpPr>
            <a:spLocks noGrp="1"/>
          </p:cNvSpPr>
          <p:nvPr>
            <p:ph type="dt" sz="half" idx="10"/>
          </p:nvPr>
        </p:nvSpPr>
        <p:spPr/>
        <p:txBody>
          <a:bodyPr/>
          <a:lstStyle/>
          <a:p>
            <a:fld id="{539C1383-9ACB-4AAA-9DB2-743172018238}" type="datetimeFigureOut">
              <a:rPr lang="pl-PL" smtClean="0"/>
              <a:t>28.11.2023</a:t>
            </a:fld>
            <a:endParaRPr lang="pl-PL"/>
          </a:p>
        </p:txBody>
      </p:sp>
      <p:sp>
        <p:nvSpPr>
          <p:cNvPr id="8" name="Symbol zastępczy stopki 7">
            <a:extLst>
              <a:ext uri="{FF2B5EF4-FFF2-40B4-BE49-F238E27FC236}">
                <a16:creationId xmlns:a16="http://schemas.microsoft.com/office/drawing/2014/main" id="{35F4CBD8-7A45-47AB-9729-F4FDF0F4FA3B}"/>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80C50EE6-9A0F-4D74-AB49-6D44E3148201}"/>
              </a:ext>
            </a:extLst>
          </p:cNvPr>
          <p:cNvSpPr>
            <a:spLocks noGrp="1"/>
          </p:cNvSpPr>
          <p:nvPr>
            <p:ph type="sldNum" sz="quarter" idx="12"/>
          </p:nvPr>
        </p:nvSpPr>
        <p:spPr/>
        <p:txBody>
          <a:bodyPr/>
          <a:lstStyle/>
          <a:p>
            <a:fld id="{BD7E19EA-2F29-4773-9FCD-E543CE93F170}" type="slidenum">
              <a:rPr lang="pl-PL" smtClean="0"/>
              <a:t>‹#›</a:t>
            </a:fld>
            <a:endParaRPr lang="pl-PL"/>
          </a:p>
        </p:txBody>
      </p:sp>
    </p:spTree>
    <p:extLst>
      <p:ext uri="{BB962C8B-B14F-4D97-AF65-F5344CB8AC3E}">
        <p14:creationId xmlns:p14="http://schemas.microsoft.com/office/powerpoint/2010/main" val="26872446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4C9222D-0085-421A-9233-385914DBD251}"/>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1E3ABCB8-A9B6-4E61-B134-49EF02AB78C9}"/>
              </a:ext>
            </a:extLst>
          </p:cNvPr>
          <p:cNvSpPr>
            <a:spLocks noGrp="1"/>
          </p:cNvSpPr>
          <p:nvPr>
            <p:ph type="dt" sz="half" idx="10"/>
          </p:nvPr>
        </p:nvSpPr>
        <p:spPr/>
        <p:txBody>
          <a:bodyPr/>
          <a:lstStyle/>
          <a:p>
            <a:fld id="{539C1383-9ACB-4AAA-9DB2-743172018238}" type="datetimeFigureOut">
              <a:rPr lang="pl-PL" smtClean="0"/>
              <a:t>28.11.2023</a:t>
            </a:fld>
            <a:endParaRPr lang="pl-PL"/>
          </a:p>
        </p:txBody>
      </p:sp>
      <p:sp>
        <p:nvSpPr>
          <p:cNvPr id="4" name="Symbol zastępczy stopki 3">
            <a:extLst>
              <a:ext uri="{FF2B5EF4-FFF2-40B4-BE49-F238E27FC236}">
                <a16:creationId xmlns:a16="http://schemas.microsoft.com/office/drawing/2014/main" id="{E3EC136C-A439-4B00-88A5-1A834CBBBC98}"/>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B93DB360-EDC4-4FE0-A8D7-3381F7B3AE2F}"/>
              </a:ext>
            </a:extLst>
          </p:cNvPr>
          <p:cNvSpPr>
            <a:spLocks noGrp="1"/>
          </p:cNvSpPr>
          <p:nvPr>
            <p:ph type="sldNum" sz="quarter" idx="12"/>
          </p:nvPr>
        </p:nvSpPr>
        <p:spPr/>
        <p:txBody>
          <a:bodyPr/>
          <a:lstStyle/>
          <a:p>
            <a:fld id="{BD7E19EA-2F29-4773-9FCD-E543CE93F170}" type="slidenum">
              <a:rPr lang="pl-PL" smtClean="0"/>
              <a:t>‹#›</a:t>
            </a:fld>
            <a:endParaRPr lang="pl-PL"/>
          </a:p>
        </p:txBody>
      </p:sp>
    </p:spTree>
    <p:extLst>
      <p:ext uri="{BB962C8B-B14F-4D97-AF65-F5344CB8AC3E}">
        <p14:creationId xmlns:p14="http://schemas.microsoft.com/office/powerpoint/2010/main" val="4019385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9F59F481-725E-4D21-973C-2C53FA6D89FD}"/>
              </a:ext>
            </a:extLst>
          </p:cNvPr>
          <p:cNvSpPr>
            <a:spLocks noGrp="1"/>
          </p:cNvSpPr>
          <p:nvPr>
            <p:ph type="dt" sz="half" idx="10"/>
          </p:nvPr>
        </p:nvSpPr>
        <p:spPr/>
        <p:txBody>
          <a:bodyPr/>
          <a:lstStyle/>
          <a:p>
            <a:fld id="{539C1383-9ACB-4AAA-9DB2-743172018238}" type="datetimeFigureOut">
              <a:rPr lang="pl-PL" smtClean="0"/>
              <a:t>28.11.2023</a:t>
            </a:fld>
            <a:endParaRPr lang="pl-PL"/>
          </a:p>
        </p:txBody>
      </p:sp>
      <p:sp>
        <p:nvSpPr>
          <p:cNvPr id="3" name="Symbol zastępczy stopki 2">
            <a:extLst>
              <a:ext uri="{FF2B5EF4-FFF2-40B4-BE49-F238E27FC236}">
                <a16:creationId xmlns:a16="http://schemas.microsoft.com/office/drawing/2014/main" id="{5BD5FB09-B21D-4453-BC1A-B77F0C383DEB}"/>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05D770D6-EEEB-402A-ACF4-84074C7F33B9}"/>
              </a:ext>
            </a:extLst>
          </p:cNvPr>
          <p:cNvSpPr>
            <a:spLocks noGrp="1"/>
          </p:cNvSpPr>
          <p:nvPr>
            <p:ph type="sldNum" sz="quarter" idx="12"/>
          </p:nvPr>
        </p:nvSpPr>
        <p:spPr/>
        <p:txBody>
          <a:bodyPr/>
          <a:lstStyle/>
          <a:p>
            <a:fld id="{BD7E19EA-2F29-4773-9FCD-E543CE93F170}" type="slidenum">
              <a:rPr lang="pl-PL" smtClean="0"/>
              <a:t>‹#›</a:t>
            </a:fld>
            <a:endParaRPr lang="pl-PL"/>
          </a:p>
        </p:txBody>
      </p:sp>
    </p:spTree>
    <p:extLst>
      <p:ext uri="{BB962C8B-B14F-4D97-AF65-F5344CB8AC3E}">
        <p14:creationId xmlns:p14="http://schemas.microsoft.com/office/powerpoint/2010/main" val="10651304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65377F0-BEF8-4DF7-A3A9-DFB79D98DCC7}"/>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E186516E-5035-4D92-9FDA-6FD0DD568EC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60CAC4C1-04D8-4FFD-9366-F14DE2D7C4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77280056-6839-49EB-BEA4-6BC5D989BE87}"/>
              </a:ext>
            </a:extLst>
          </p:cNvPr>
          <p:cNvSpPr>
            <a:spLocks noGrp="1"/>
          </p:cNvSpPr>
          <p:nvPr>
            <p:ph type="dt" sz="half" idx="10"/>
          </p:nvPr>
        </p:nvSpPr>
        <p:spPr/>
        <p:txBody>
          <a:bodyPr/>
          <a:lstStyle/>
          <a:p>
            <a:fld id="{539C1383-9ACB-4AAA-9DB2-743172018238}" type="datetimeFigureOut">
              <a:rPr lang="pl-PL" smtClean="0"/>
              <a:t>28.11.2023</a:t>
            </a:fld>
            <a:endParaRPr lang="pl-PL"/>
          </a:p>
        </p:txBody>
      </p:sp>
      <p:sp>
        <p:nvSpPr>
          <p:cNvPr id="6" name="Symbol zastępczy stopki 5">
            <a:extLst>
              <a:ext uri="{FF2B5EF4-FFF2-40B4-BE49-F238E27FC236}">
                <a16:creationId xmlns:a16="http://schemas.microsoft.com/office/drawing/2014/main" id="{A9DE30EE-107B-46A7-BD9F-99D0A0A21E0F}"/>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C42A9D8B-0196-4FB5-A34E-96EA21E59FBE}"/>
              </a:ext>
            </a:extLst>
          </p:cNvPr>
          <p:cNvSpPr>
            <a:spLocks noGrp="1"/>
          </p:cNvSpPr>
          <p:nvPr>
            <p:ph type="sldNum" sz="quarter" idx="12"/>
          </p:nvPr>
        </p:nvSpPr>
        <p:spPr/>
        <p:txBody>
          <a:bodyPr/>
          <a:lstStyle/>
          <a:p>
            <a:fld id="{BD7E19EA-2F29-4773-9FCD-E543CE93F170}" type="slidenum">
              <a:rPr lang="pl-PL" smtClean="0"/>
              <a:t>‹#›</a:t>
            </a:fld>
            <a:endParaRPr lang="pl-PL"/>
          </a:p>
        </p:txBody>
      </p:sp>
    </p:spTree>
    <p:extLst>
      <p:ext uri="{BB962C8B-B14F-4D97-AF65-F5344CB8AC3E}">
        <p14:creationId xmlns:p14="http://schemas.microsoft.com/office/powerpoint/2010/main" val="22922546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DDA8016-1AAF-468A-BC05-87555C0F348F}"/>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01A65BF9-2CD1-46E4-8B6D-A8CB61D02C7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4232969D-215F-442A-88F6-DF926E2204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28161AE7-3BEC-4ED7-A0BB-C31B375518E5}"/>
              </a:ext>
            </a:extLst>
          </p:cNvPr>
          <p:cNvSpPr>
            <a:spLocks noGrp="1"/>
          </p:cNvSpPr>
          <p:nvPr>
            <p:ph type="dt" sz="half" idx="10"/>
          </p:nvPr>
        </p:nvSpPr>
        <p:spPr/>
        <p:txBody>
          <a:bodyPr/>
          <a:lstStyle/>
          <a:p>
            <a:fld id="{539C1383-9ACB-4AAA-9DB2-743172018238}" type="datetimeFigureOut">
              <a:rPr lang="pl-PL" smtClean="0"/>
              <a:t>28.11.2023</a:t>
            </a:fld>
            <a:endParaRPr lang="pl-PL"/>
          </a:p>
        </p:txBody>
      </p:sp>
      <p:sp>
        <p:nvSpPr>
          <p:cNvPr id="6" name="Symbol zastępczy stopki 5">
            <a:extLst>
              <a:ext uri="{FF2B5EF4-FFF2-40B4-BE49-F238E27FC236}">
                <a16:creationId xmlns:a16="http://schemas.microsoft.com/office/drawing/2014/main" id="{203D8601-228D-48B5-A2CE-9D6FB4FD793F}"/>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3E0081A9-4470-4C7B-B9EB-BF773F7006A9}"/>
              </a:ext>
            </a:extLst>
          </p:cNvPr>
          <p:cNvSpPr>
            <a:spLocks noGrp="1"/>
          </p:cNvSpPr>
          <p:nvPr>
            <p:ph type="sldNum" sz="quarter" idx="12"/>
          </p:nvPr>
        </p:nvSpPr>
        <p:spPr/>
        <p:txBody>
          <a:bodyPr/>
          <a:lstStyle/>
          <a:p>
            <a:fld id="{BD7E19EA-2F29-4773-9FCD-E543CE93F170}" type="slidenum">
              <a:rPr lang="pl-PL" smtClean="0"/>
              <a:t>‹#›</a:t>
            </a:fld>
            <a:endParaRPr lang="pl-PL"/>
          </a:p>
        </p:txBody>
      </p:sp>
    </p:spTree>
    <p:extLst>
      <p:ext uri="{BB962C8B-B14F-4D97-AF65-F5344CB8AC3E}">
        <p14:creationId xmlns:p14="http://schemas.microsoft.com/office/powerpoint/2010/main" val="27859784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AE0E65A6-63F4-4C48-BF3E-0EE39EEB61E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212C8BC7-240E-4D32-944A-8B73CC0E646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0810281F-CBC2-4FF6-8446-58812DCFED8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9C1383-9ACB-4AAA-9DB2-743172018238}" type="datetimeFigureOut">
              <a:rPr lang="pl-PL" smtClean="0"/>
              <a:t>28.11.2023</a:t>
            </a:fld>
            <a:endParaRPr lang="pl-PL"/>
          </a:p>
        </p:txBody>
      </p:sp>
      <p:sp>
        <p:nvSpPr>
          <p:cNvPr id="5" name="Symbol zastępczy stopki 4">
            <a:extLst>
              <a:ext uri="{FF2B5EF4-FFF2-40B4-BE49-F238E27FC236}">
                <a16:creationId xmlns:a16="http://schemas.microsoft.com/office/drawing/2014/main" id="{C9058E56-5A53-4437-B790-E0C7E320D09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245EE84D-E553-4853-BE5C-93D1359A8A4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7E19EA-2F29-4773-9FCD-E543CE93F170}" type="slidenum">
              <a:rPr lang="pl-PL" smtClean="0"/>
              <a:t>‹#›</a:t>
            </a:fld>
            <a:endParaRPr lang="pl-PL"/>
          </a:p>
        </p:txBody>
      </p:sp>
    </p:spTree>
    <p:extLst>
      <p:ext uri="{BB962C8B-B14F-4D97-AF65-F5344CB8AC3E}">
        <p14:creationId xmlns:p14="http://schemas.microsoft.com/office/powerpoint/2010/main" val="36554269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538E7D3-A432-B459-EA8C-6041A92C9207}"/>
              </a:ext>
            </a:extLst>
          </p:cNvPr>
          <p:cNvSpPr>
            <a:spLocks noGrp="1"/>
          </p:cNvSpPr>
          <p:nvPr>
            <p:ph type="title"/>
          </p:nvPr>
        </p:nvSpPr>
        <p:spPr>
          <a:xfrm>
            <a:off x="636068" y="345876"/>
            <a:ext cx="6005364" cy="279767"/>
          </a:xfrm>
        </p:spPr>
        <p:txBody>
          <a:bodyPr>
            <a:normAutofit fontScale="90000"/>
          </a:bodyPr>
          <a:lstStyle/>
          <a:p>
            <a:br>
              <a:rPr lang="pl-PL" sz="4000" b="1" dirty="0">
                <a:solidFill>
                  <a:schemeClr val="bg2">
                    <a:lumMod val="50000"/>
                  </a:schemeClr>
                </a:solidFill>
              </a:rPr>
            </a:br>
            <a:endParaRPr lang="pl-PL" sz="4000" dirty="0"/>
          </a:p>
        </p:txBody>
      </p:sp>
      <p:sp>
        <p:nvSpPr>
          <p:cNvPr id="3" name="Symbol zastępczy zawartości 2"/>
          <p:cNvSpPr>
            <a:spLocks noGrp="1"/>
          </p:cNvSpPr>
          <p:nvPr>
            <p:ph idx="1"/>
          </p:nvPr>
        </p:nvSpPr>
        <p:spPr>
          <a:xfrm>
            <a:off x="575733" y="1176866"/>
            <a:ext cx="10515600" cy="4724402"/>
          </a:xfrm>
        </p:spPr>
        <p:txBody>
          <a:bodyPr>
            <a:normAutofit fontScale="77500" lnSpcReduction="20000"/>
          </a:bodyPr>
          <a:lstStyle/>
          <a:p>
            <a:pPr marL="0" indent="0" algn="ctr">
              <a:buNone/>
            </a:pPr>
            <a:r>
              <a:rPr lang="pl-PL" sz="5200" b="1" u="sng" dirty="0">
                <a:solidFill>
                  <a:srgbClr val="FF0000"/>
                </a:solidFill>
              </a:rPr>
              <a:t>SENT</a:t>
            </a:r>
          </a:p>
          <a:p>
            <a:pPr marL="0" indent="0" algn="ctr">
              <a:buNone/>
            </a:pPr>
            <a:r>
              <a:rPr lang="pl-PL" sz="3000" b="1" dirty="0">
                <a:solidFill>
                  <a:srgbClr val="FF0000"/>
                </a:solidFill>
              </a:rPr>
              <a:t>Wprowadzony ustawą z dnia 9 marca 2017 r. o systemie monitorowania drogowego i kolejowego przewozu towarów oraz obrotu paliwami opałowym</a:t>
            </a:r>
          </a:p>
          <a:p>
            <a:pPr marL="0" indent="0">
              <a:buNone/>
            </a:pPr>
            <a:r>
              <a:rPr lang="pl-PL" dirty="0"/>
              <a:t> – system drogowego i kolejowego przewozu tzw. „towarów wrażliwych” oraz obrotu paliwami opałowymi.</a:t>
            </a:r>
          </a:p>
          <a:p>
            <a:pPr marL="0" indent="0" algn="ctr">
              <a:buNone/>
            </a:pPr>
            <a:br>
              <a:rPr lang="pl-PL" dirty="0"/>
            </a:br>
            <a:r>
              <a:rPr lang="pl-PL" b="1" u="sng" dirty="0"/>
              <a:t>W systemie SENT monitorowany jest:</a:t>
            </a:r>
          </a:p>
          <a:p>
            <a:pPr marL="0" indent="0">
              <a:buNone/>
            </a:pPr>
            <a:r>
              <a:rPr lang="pl-PL" dirty="0"/>
              <a:t>• przewóz i obrót towarów rozpoczynający się i kończący się na terytorium Polski</a:t>
            </a:r>
          </a:p>
          <a:p>
            <a:pPr marL="0" indent="0">
              <a:buNone/>
            </a:pPr>
            <a:r>
              <a:rPr lang="pl-PL" dirty="0"/>
              <a:t>oraz poza terytorium Polski (art. 5 ustawy o SENT),</a:t>
            </a:r>
          </a:p>
          <a:p>
            <a:pPr marL="0" indent="0">
              <a:buNone/>
            </a:pPr>
            <a:r>
              <a:rPr lang="pl-PL" dirty="0"/>
              <a:t>• przewóz towarów rozpoczynający się poza terytorium Polski i kończący się na</a:t>
            </a:r>
          </a:p>
          <a:p>
            <a:pPr marL="0" indent="0">
              <a:buNone/>
            </a:pPr>
            <a:r>
              <a:rPr lang="pl-PL" dirty="0"/>
              <a:t>terytorium Polski (art. 6 ustawy o SENT),</a:t>
            </a:r>
          </a:p>
          <a:p>
            <a:pPr marL="0" indent="0">
              <a:buNone/>
            </a:pPr>
            <a:r>
              <a:rPr lang="pl-PL" dirty="0"/>
              <a:t>• przewóz i obrót towarów rozpoczynający się i kończący się poza terytorium</a:t>
            </a:r>
          </a:p>
          <a:p>
            <a:pPr marL="0" indent="0">
              <a:buNone/>
            </a:pPr>
            <a:r>
              <a:rPr lang="pl-PL" dirty="0"/>
              <a:t>Polski (art. 7 ustawy o SENT).</a:t>
            </a:r>
          </a:p>
        </p:txBody>
      </p:sp>
    </p:spTree>
    <p:extLst>
      <p:ext uri="{BB962C8B-B14F-4D97-AF65-F5344CB8AC3E}">
        <p14:creationId xmlns:p14="http://schemas.microsoft.com/office/powerpoint/2010/main" val="394056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Podtytuł 2">
            <a:extLst>
              <a:ext uri="{FF2B5EF4-FFF2-40B4-BE49-F238E27FC236}">
                <a16:creationId xmlns:a16="http://schemas.microsoft.com/office/drawing/2014/main" id="{0CDD3255-6CE3-4D86-8D2A-1B37351D9FAE}"/>
              </a:ext>
            </a:extLst>
          </p:cNvPr>
          <p:cNvSpPr txBox="1">
            <a:spLocks/>
          </p:cNvSpPr>
          <p:nvPr/>
        </p:nvSpPr>
        <p:spPr>
          <a:xfrm>
            <a:off x="-108156" y="593366"/>
            <a:ext cx="8268929" cy="557008"/>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pl-PL" sz="4800" b="1" i="1" dirty="0">
              <a:solidFill>
                <a:schemeClr val="tx1">
                  <a:lumMod val="75000"/>
                  <a:lumOff val="25000"/>
                </a:schemeClr>
              </a:solidFill>
            </a:endParaRPr>
          </a:p>
        </p:txBody>
      </p:sp>
      <p:sp>
        <p:nvSpPr>
          <p:cNvPr id="2" name="Tytuł 1">
            <a:extLst>
              <a:ext uri="{FF2B5EF4-FFF2-40B4-BE49-F238E27FC236}">
                <a16:creationId xmlns:a16="http://schemas.microsoft.com/office/drawing/2014/main" id="{882ECDC0-8CA5-4D72-EDF5-557D2A69708D}"/>
              </a:ext>
            </a:extLst>
          </p:cNvPr>
          <p:cNvSpPr>
            <a:spLocks noGrp="1"/>
          </p:cNvSpPr>
          <p:nvPr>
            <p:ph type="title"/>
          </p:nvPr>
        </p:nvSpPr>
        <p:spPr>
          <a:xfrm>
            <a:off x="127819" y="265471"/>
            <a:ext cx="8416413" cy="2910348"/>
          </a:xfrm>
        </p:spPr>
        <p:txBody>
          <a:bodyPr>
            <a:normAutofit fontScale="90000"/>
          </a:bodyPr>
          <a:lstStyle/>
          <a:p>
            <a:r>
              <a:rPr lang="pl-PL" sz="3600" b="1" dirty="0">
                <a:solidFill>
                  <a:prstClr val="black"/>
                </a:solidFill>
              </a:rPr>
              <a:t>SENT– towary objęte systemem monitorowania i obrotu</a:t>
            </a:r>
            <a:br>
              <a:rPr lang="pl-PL" sz="3600" b="1" dirty="0">
                <a:solidFill>
                  <a:prstClr val="black"/>
                </a:solidFill>
              </a:rPr>
            </a:br>
            <a:r>
              <a:rPr lang="pl-PL" sz="3600" b="1" dirty="0">
                <a:solidFill>
                  <a:prstClr val="black"/>
                </a:solidFill>
              </a:rPr>
              <a:t>od 22 lutego 2022r.</a:t>
            </a:r>
            <a:br>
              <a:rPr lang="pl-PL" sz="3600" b="1" dirty="0">
                <a:solidFill>
                  <a:prstClr val="black"/>
                </a:solidFill>
              </a:rPr>
            </a:br>
            <a:r>
              <a:rPr lang="pl-PL" sz="1600" b="1" dirty="0">
                <a:solidFill>
                  <a:srgbClr val="FF0000"/>
                </a:solidFill>
              </a:rPr>
              <a:t>Rozporządzenie Ministra Finansów z dnia 25 stycznia 2022r</a:t>
            </a:r>
            <a:r>
              <a:rPr lang="pl-PL" sz="1600" b="1" dirty="0">
                <a:solidFill>
                  <a:prstClr val="black"/>
                </a:solidFill>
              </a:rPr>
              <a:t>. zmieniające rozporządzenie w sprawie towarów, których przewóz jest objęty systemem monitorowania drogowego i kolejowego przewozu towarów oraz obrotu paliwami opałowymi (Dz. U. z 2022r., poz. 178)</a:t>
            </a:r>
            <a:br>
              <a:rPr lang="pl-PL" sz="1600" b="1" dirty="0">
                <a:solidFill>
                  <a:prstClr val="black"/>
                </a:solidFill>
              </a:rPr>
            </a:br>
            <a:r>
              <a:rPr lang="pl-PL" sz="1600" dirty="0">
                <a:solidFill>
                  <a:srgbClr val="FF0000"/>
                </a:solidFill>
                <a:highlight>
                  <a:srgbClr val="FFFFFF"/>
                </a:highlight>
              </a:rPr>
              <a:t>R</a:t>
            </a:r>
            <a:r>
              <a:rPr lang="pl-PL" sz="1600" b="1" u="sng" dirty="0">
                <a:solidFill>
                  <a:srgbClr val="FF0000"/>
                </a:solidFill>
              </a:rPr>
              <a:t>ozporządzenie Ministra Finansów z dnia 9 października 2023 </a:t>
            </a:r>
            <a:r>
              <a:rPr lang="pl-PL" sz="1600" b="1" dirty="0">
                <a:solidFill>
                  <a:srgbClr val="FF0000"/>
                </a:solidFill>
              </a:rPr>
              <a:t>r. </a:t>
            </a:r>
            <a:r>
              <a:rPr lang="pl-PL" sz="1600" b="1" dirty="0">
                <a:solidFill>
                  <a:prstClr val="black"/>
                </a:solidFill>
              </a:rPr>
              <a:t>zmieniające rozporządzenie w sprawie towarów, których przewóz jest objęty systemem monitorowania drogowego i kolejowego przewozu towarów oraz obrotu paliwami opałowymi (Dz. U. z 2023 r. poz. 2185).                 </a:t>
            </a:r>
            <a:br>
              <a:rPr lang="pl-PL" sz="1600" b="1" dirty="0">
                <a:solidFill>
                  <a:prstClr val="black"/>
                </a:solidFill>
              </a:rPr>
            </a:br>
            <a:r>
              <a:rPr lang="pl-PL" sz="1600" b="1" dirty="0">
                <a:solidFill>
                  <a:prstClr val="black"/>
                </a:solidFill>
              </a:rPr>
              <a:t> </a:t>
            </a:r>
            <a:r>
              <a:rPr lang="pl-PL" sz="1600" b="1" dirty="0">
                <a:solidFill>
                  <a:srgbClr val="FF0000"/>
                </a:solidFill>
              </a:rPr>
              <a:t>Obowiązujące od 12 stycznia 2024 r.</a:t>
            </a:r>
            <a:br>
              <a:rPr lang="pl-PL" sz="1600" b="1" dirty="0">
                <a:highlight>
                  <a:srgbClr val="FFFFFF"/>
                </a:highlight>
              </a:rPr>
            </a:br>
            <a:endParaRPr lang="pl-PL" sz="1600" b="1" dirty="0"/>
          </a:p>
        </p:txBody>
      </p:sp>
      <p:sp>
        <p:nvSpPr>
          <p:cNvPr id="3" name="Symbol zastępczy zawartości 2">
            <a:extLst>
              <a:ext uri="{FF2B5EF4-FFF2-40B4-BE49-F238E27FC236}">
                <a16:creationId xmlns:a16="http://schemas.microsoft.com/office/drawing/2014/main" id="{51237709-CC9C-CE98-1B4D-A74E0C1A5464}"/>
              </a:ext>
            </a:extLst>
          </p:cNvPr>
          <p:cNvSpPr>
            <a:spLocks noGrp="1"/>
          </p:cNvSpPr>
          <p:nvPr>
            <p:ph idx="1"/>
          </p:nvPr>
        </p:nvSpPr>
        <p:spPr>
          <a:xfrm>
            <a:off x="471948" y="3028335"/>
            <a:ext cx="10881852" cy="3093332"/>
          </a:xfrm>
        </p:spPr>
        <p:txBody>
          <a:bodyPr>
            <a:normAutofit/>
          </a:bodyPr>
          <a:lstStyle/>
          <a:p>
            <a:pPr marL="0" lvl="0" indent="0">
              <a:buNone/>
            </a:pPr>
            <a:r>
              <a:rPr lang="pl-PL" sz="2300" dirty="0">
                <a:solidFill>
                  <a:srgbClr val="FF0000"/>
                </a:solidFill>
              </a:rPr>
              <a:t>ODPADY                                                              CN 3814 (rozpuszczalniki i rozcieńczalniki</a:t>
            </a:r>
            <a:r>
              <a:rPr lang="pl-PL" sz="2300" dirty="0">
                <a:solidFill>
                  <a:prstClr val="black"/>
                </a:solidFill>
              </a:rPr>
              <a:t>)</a:t>
            </a:r>
          </a:p>
          <a:p>
            <a:pPr lvl="0" algn="just">
              <a:lnSpc>
                <a:spcPct val="120000"/>
              </a:lnSpc>
              <a:spcBef>
                <a:spcPts val="0"/>
              </a:spcBef>
            </a:pPr>
            <a:r>
              <a:rPr lang="pl-PL" sz="1300" dirty="0">
                <a:solidFill>
                  <a:prstClr val="black"/>
                </a:solidFill>
                <a:ea typeface="Calibri"/>
                <a:cs typeface="Times New Roman"/>
              </a:rPr>
              <a:t>zawierające więcej niż 70% masy olejów ropy naftowej, inne niż towary objęte tą pozycją zawierające alkohol etylowy. Zgłoszeniu podlegają przesyłki tego towaru o masie powyżej 500 kg lub objętości przekraczającej 500 litrów.</a:t>
            </a:r>
          </a:p>
          <a:p>
            <a:pPr lvl="0" algn="just">
              <a:lnSpc>
                <a:spcPct val="120000"/>
              </a:lnSpc>
              <a:spcBef>
                <a:spcPts val="0"/>
              </a:spcBef>
            </a:pPr>
            <a:r>
              <a:rPr lang="pl-PL" sz="1300" dirty="0">
                <a:solidFill>
                  <a:prstClr val="black"/>
                </a:solidFill>
                <a:ea typeface="Calibri"/>
                <a:cs typeface="Times New Roman"/>
              </a:rPr>
              <a:t>odpadów w rozumieniu ustawy o odpadach, innych niż wymienione w ustawie o SENT, które są :</a:t>
            </a:r>
          </a:p>
          <a:p>
            <a:pPr marL="0" lvl="0" indent="0" algn="just">
              <a:lnSpc>
                <a:spcPct val="120000"/>
              </a:lnSpc>
              <a:spcBef>
                <a:spcPts val="0"/>
              </a:spcBef>
              <a:buNone/>
            </a:pPr>
            <a:r>
              <a:rPr lang="pl-PL" sz="1300" dirty="0">
                <a:solidFill>
                  <a:prstClr val="black"/>
                </a:solidFill>
                <a:ea typeface="Calibri"/>
                <a:cs typeface="Times New Roman"/>
              </a:rPr>
              <a:t>- przywożone do Polski lub przewożone „w tranzycie” z jednego państwa członkowskiego UE do drugiego państwa członkowskiego UE, przez Polskę, oraz </a:t>
            </a:r>
          </a:p>
          <a:p>
            <a:pPr marL="0" lvl="0" indent="0" algn="just">
              <a:lnSpc>
                <a:spcPct val="120000"/>
              </a:lnSpc>
              <a:spcBef>
                <a:spcPts val="0"/>
              </a:spcBef>
              <a:buNone/>
            </a:pPr>
            <a:r>
              <a:rPr lang="pl-PL" sz="1300" dirty="0">
                <a:solidFill>
                  <a:prstClr val="black"/>
                </a:solidFill>
                <a:ea typeface="Calibri"/>
                <a:cs typeface="Times New Roman"/>
              </a:rPr>
              <a:t>- przemieszczane na podstawie przepisów rozporządzenia nr 1013/2006 Parlamentu Europejskiego i Rady w sprawie przemieszczania odpadów. </a:t>
            </a:r>
          </a:p>
          <a:p>
            <a:pPr marL="0" lvl="0" indent="0" algn="just">
              <a:lnSpc>
                <a:spcPct val="120000"/>
              </a:lnSpc>
              <a:spcBef>
                <a:spcPts val="0"/>
              </a:spcBef>
              <a:buNone/>
            </a:pPr>
            <a:r>
              <a:rPr lang="pl-PL" sz="1300" dirty="0">
                <a:solidFill>
                  <a:prstClr val="black"/>
                </a:solidFill>
                <a:ea typeface="Calibri"/>
                <a:cs typeface="Times New Roman"/>
              </a:rPr>
              <a:t>Z obowiązku zgłaszania zwolnione są przewozy odpadów, o których mowa w art. 3 ust. 2 rozporządzenia 1013/2006, jeżeli ich ilość w przesyłce nie przekracza 20 kg.</a:t>
            </a:r>
          </a:p>
          <a:p>
            <a:pPr marL="0" indent="0" algn="just">
              <a:lnSpc>
                <a:spcPct val="120000"/>
              </a:lnSpc>
              <a:spcBef>
                <a:spcPts val="0"/>
              </a:spcBef>
              <a:buNone/>
            </a:pPr>
            <a:r>
              <a:rPr lang="pl-PL" sz="1300" dirty="0">
                <a:solidFill>
                  <a:prstClr val="black"/>
                </a:solidFill>
                <a:ea typeface="Calibri"/>
                <a:cs typeface="Times New Roman"/>
              </a:rPr>
              <a:t>Od 12 stycznia 2024 r. dodatkowo </a:t>
            </a:r>
            <a:r>
              <a:rPr lang="pl-PL" sz="1300" dirty="0">
                <a:solidFill>
                  <a:prstClr val="black"/>
                </a:solidFill>
              </a:rPr>
              <a:t>11 rodzajów odpadów - realizowanego na podstawie art. 5 ustawy SENT w przypadku których, masa brutto przesyłki jest równa albo przekracza 1000 kg lub jej objętość jest równa albo przekracza 1000 litrów. (odpady ciekłe farb, lakierów, rozpuszczalników)</a:t>
            </a:r>
          </a:p>
          <a:p>
            <a:pPr marL="0" lvl="0" indent="0" algn="just">
              <a:lnSpc>
                <a:spcPct val="120000"/>
              </a:lnSpc>
              <a:spcBef>
                <a:spcPts val="0"/>
              </a:spcBef>
              <a:buNone/>
            </a:pPr>
            <a:endParaRPr lang="pl-PL" sz="1300" dirty="0">
              <a:solidFill>
                <a:prstClr val="black"/>
              </a:solidFill>
              <a:ea typeface="Calibri"/>
              <a:cs typeface="Times New Roman"/>
            </a:endParaRPr>
          </a:p>
          <a:p>
            <a:pPr marL="0" indent="0" algn="just">
              <a:buNone/>
            </a:pPr>
            <a:endParaRPr lang="pl-PL" sz="2600" dirty="0">
              <a:highlight>
                <a:srgbClr val="FFFFFF"/>
              </a:highlight>
            </a:endParaRPr>
          </a:p>
          <a:p>
            <a:pPr marL="0" indent="0">
              <a:buNone/>
            </a:pPr>
            <a:endParaRPr lang="pl-PL" dirty="0"/>
          </a:p>
        </p:txBody>
      </p:sp>
    </p:spTree>
    <p:extLst>
      <p:ext uri="{BB962C8B-B14F-4D97-AF65-F5344CB8AC3E}">
        <p14:creationId xmlns:p14="http://schemas.microsoft.com/office/powerpoint/2010/main" val="40631319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5F74D95-E9D1-512E-1EE0-BA65A7B658B4}"/>
              </a:ext>
            </a:extLst>
          </p:cNvPr>
          <p:cNvSpPr>
            <a:spLocks noGrp="1"/>
          </p:cNvSpPr>
          <p:nvPr>
            <p:ph type="title"/>
          </p:nvPr>
        </p:nvSpPr>
        <p:spPr>
          <a:xfrm>
            <a:off x="819728" y="0"/>
            <a:ext cx="7280563" cy="1357161"/>
          </a:xfrm>
        </p:spPr>
        <p:txBody>
          <a:bodyPr>
            <a:normAutofit/>
          </a:bodyPr>
          <a:lstStyle/>
          <a:p>
            <a:r>
              <a:rPr lang="pl-PL" sz="2800" b="1" dirty="0">
                <a:latin typeface="+mn-lt"/>
              </a:rPr>
              <a:t>TPO- ujawnienia IAS Wrocław 2019- 2023 r. </a:t>
            </a:r>
            <a:br>
              <a:rPr lang="pl-PL" sz="2800" b="1" dirty="0">
                <a:latin typeface="+mn-lt"/>
              </a:rPr>
            </a:br>
            <a:r>
              <a:rPr lang="pl-PL" sz="2800" b="1" dirty="0">
                <a:latin typeface="+mn-lt"/>
              </a:rPr>
              <a:t>(na podstawie rejestru zatrzymań RAPEX)</a:t>
            </a:r>
          </a:p>
        </p:txBody>
      </p:sp>
      <p:sp>
        <p:nvSpPr>
          <p:cNvPr id="4" name="Symbol zastępczy zawartości 3">
            <a:extLst>
              <a:ext uri="{FF2B5EF4-FFF2-40B4-BE49-F238E27FC236}">
                <a16:creationId xmlns:a16="http://schemas.microsoft.com/office/drawing/2014/main" id="{CEC0D77E-A388-9691-2716-1BA230E02F93}"/>
              </a:ext>
            </a:extLst>
          </p:cNvPr>
          <p:cNvSpPr>
            <a:spLocks noGrp="1"/>
          </p:cNvSpPr>
          <p:nvPr>
            <p:ph idx="1"/>
          </p:nvPr>
        </p:nvSpPr>
        <p:spPr>
          <a:xfrm>
            <a:off x="792018" y="1530418"/>
            <a:ext cx="10515600" cy="4485372"/>
          </a:xfrm>
        </p:spPr>
        <p:txBody>
          <a:bodyPr>
            <a:normAutofit/>
          </a:bodyPr>
          <a:lstStyle/>
          <a:p>
            <a:pPr marL="0" lvl="0" indent="0">
              <a:buNone/>
            </a:pPr>
            <a:r>
              <a:rPr lang="pl-PL" sz="1800" b="1" u="sng" dirty="0"/>
              <a:t>2023 r. – 5 </a:t>
            </a:r>
            <a:r>
              <a:rPr lang="pl-PL" sz="1400" dirty="0">
                <a:solidFill>
                  <a:prstClr val="black"/>
                </a:solidFill>
              </a:rPr>
              <a:t>(opady tworzyw sztucznych pochodzące z mechanicznej obróbki odpadów (19 12 04), złom żelaza (19 12 02), odzież używana (20 01 10), używane fotele samochodowe ze zintegrowanymi pasami (16 01 22), o</a:t>
            </a:r>
            <a:r>
              <a:rPr lang="pl-PL" sz="1400" dirty="0"/>
              <a:t>dzież używana i tekstylia (20 01 10))</a:t>
            </a:r>
          </a:p>
          <a:p>
            <a:pPr marL="0" lvl="0" indent="0">
              <a:buNone/>
            </a:pPr>
            <a:r>
              <a:rPr lang="pl-PL" sz="1800" b="1" u="sng" dirty="0"/>
              <a:t>2022 r. – 5 </a:t>
            </a:r>
            <a:r>
              <a:rPr lang="pl-PL" sz="1400" dirty="0"/>
              <a:t> (zużyte opony do samochodów ciężarowych (16 01 03), cząstki i pyły żelaza i jego stopów (12 01 02), sprasowane opakowanie z tworzyw sztucznych (15 01 02), spalone ciągniki rolnicze (16 01 04), folia rolnicza zanieczyszczona ziemią i odpadami roślinnymi (02 01 04))</a:t>
            </a:r>
          </a:p>
          <a:p>
            <a:pPr marL="0" lvl="0" indent="0">
              <a:buNone/>
            </a:pPr>
            <a:r>
              <a:rPr lang="pl-PL" sz="1800" b="1" u="sng" dirty="0">
                <a:solidFill>
                  <a:prstClr val="black"/>
                </a:solidFill>
              </a:rPr>
              <a:t>2021 r. – 15 </a:t>
            </a:r>
            <a:r>
              <a:rPr lang="pl-PL" sz="1400" dirty="0">
                <a:solidFill>
                  <a:prstClr val="black"/>
                </a:solidFill>
              </a:rPr>
              <a:t> (Odzież używana w workach foliowych (20 01 10), obuwie zniszczone, niesortowane, w workach foliowych (20 01 11), uszkodzone telewizory LED (16 02 14), odzież używana w workach foliowych (20 01 10), zużyte cewki kineskopowe (16 02 16), odzież używana w workach foliowych (20 01 10), odzież używana w workach foliowych (20 01 10), opakowania z papieru, tektury i tworzyw sztucznych (15 01 01), mieszanina tworzyw sztucznych, gruzu oraz złomu żelaznego (19 12 12), zużyta, przemysłowa taśma gumowa (07 02 99), gleba, ziemia i kamienie (17 05 03), piasek szklany (19 12 05), odzież używana (12 01 10), złom różnych metali (17 04 01), odzież używana (12 01 10))</a:t>
            </a:r>
          </a:p>
          <a:p>
            <a:pPr marL="0" lvl="0" indent="0">
              <a:buNone/>
            </a:pPr>
            <a:r>
              <a:rPr lang="pl-PL" sz="1800" b="1" u="sng" dirty="0">
                <a:solidFill>
                  <a:prstClr val="black"/>
                </a:solidFill>
              </a:rPr>
              <a:t>2020 r. – 12 </a:t>
            </a:r>
            <a:r>
              <a:rPr lang="pl-PL" sz="1400" dirty="0">
                <a:solidFill>
                  <a:prstClr val="black"/>
                </a:solidFill>
              </a:rPr>
              <a:t> (złom metali w postaci rozdrobnionej (19 12 02), używane tłumiki motocyklowe (B 1010), folia rolnicza zanieczyszczona ziemią i odpadami roślinnymi (02 01 04), odzież używana (12 01 10), worki typu big- </a:t>
            </a:r>
            <a:r>
              <a:rPr lang="pl-PL" sz="1400" dirty="0" err="1">
                <a:solidFill>
                  <a:prstClr val="black"/>
                </a:solidFill>
              </a:rPr>
              <a:t>bags</a:t>
            </a:r>
            <a:r>
              <a:rPr lang="pl-PL" sz="1400" dirty="0">
                <a:solidFill>
                  <a:prstClr val="black"/>
                </a:solidFill>
              </a:rPr>
              <a:t> z rozdrobnionymi tworzywami sztucznymi (15 01 02), motocykl (16 01 04), złom metali (B 1010), zużyte opony samochodowe (16 01 03), złom stalowy (17 04 05), zmieszane odpady budowlane (17 09 04), elementy instalacji grzewczych (B 1010), tworzywa sztuczne (19 12 12))</a:t>
            </a:r>
          </a:p>
          <a:p>
            <a:pPr marL="0" lvl="0" indent="0">
              <a:buNone/>
            </a:pPr>
            <a:r>
              <a:rPr lang="pl-PL" sz="1600" b="1" u="sng" dirty="0">
                <a:solidFill>
                  <a:prstClr val="black"/>
                </a:solidFill>
              </a:rPr>
              <a:t>2019 r. - 13</a:t>
            </a:r>
            <a:r>
              <a:rPr lang="pl-PL" sz="1400" dirty="0">
                <a:solidFill>
                  <a:prstClr val="black"/>
                </a:solidFill>
              </a:rPr>
              <a:t> (nienadające się do użytkowani pojazdy (16 01 04), mieszanka gumowa (07 02 80), mieszanka metali (16 03 04), odpady z mechanicznej przeróbki (19 12 12), odpady z mechanicznej przeróbki (19 12 12), odpady z mechanicznej przeróbki (19 12 12), sprasowane butelki PET (15 01 02), odpady z tworzyw sztucznych (19 12 12), donice plastikowe (19 12 04), zużyte opony samochodowe (B 3140), używany motocykl (16 01 04), mieszanina tworzyw sztucznych (19 12 12), mieszanina tworzyw sztucznych (19 12 12))</a:t>
            </a:r>
          </a:p>
          <a:p>
            <a:pPr marL="0" lvl="0" indent="0">
              <a:buNone/>
            </a:pPr>
            <a:endParaRPr lang="pl-PL" sz="1400" dirty="0">
              <a:solidFill>
                <a:prstClr val="black"/>
              </a:solidFill>
            </a:endParaRPr>
          </a:p>
          <a:p>
            <a:pPr marL="0" lvl="0" indent="0">
              <a:buNone/>
            </a:pPr>
            <a:endParaRPr lang="pl-PL" sz="1400" dirty="0">
              <a:solidFill>
                <a:prstClr val="black"/>
              </a:solidFill>
            </a:endParaRPr>
          </a:p>
          <a:p>
            <a:pPr marL="0" lvl="0" indent="0">
              <a:buNone/>
            </a:pPr>
            <a:endParaRPr lang="pl-PL" sz="1400" dirty="0"/>
          </a:p>
          <a:p>
            <a:pPr marL="0" lvl="0" indent="0">
              <a:buNone/>
            </a:pPr>
            <a:endParaRPr lang="pl-PL" sz="2400" dirty="0"/>
          </a:p>
          <a:p>
            <a:pPr marL="285750" lvl="0" indent="-285750">
              <a:buFont typeface="Wingdings" panose="05000000000000000000" pitchFamily="2" charset="2"/>
              <a:buChar char="q"/>
            </a:pPr>
            <a:endParaRPr lang="pl-PL" sz="2400" dirty="0"/>
          </a:p>
          <a:p>
            <a:pPr marL="285750" lvl="0" indent="-285750">
              <a:buFont typeface="Wingdings" panose="05000000000000000000" pitchFamily="2" charset="2"/>
              <a:buChar char="q"/>
            </a:pPr>
            <a:endParaRPr lang="pl-PL" sz="2400" dirty="0"/>
          </a:p>
          <a:p>
            <a:pPr marL="285750" lvl="0" indent="-285750">
              <a:buFont typeface="Wingdings" panose="05000000000000000000" pitchFamily="2" charset="2"/>
              <a:buChar char="q"/>
            </a:pPr>
            <a:endParaRPr lang="pl-PL" sz="2400" dirty="0"/>
          </a:p>
          <a:p>
            <a:pPr marL="285750" lvl="0" indent="-285750">
              <a:buFont typeface="Wingdings" panose="05000000000000000000" pitchFamily="2" charset="2"/>
              <a:buChar char="q"/>
            </a:pPr>
            <a:endParaRPr lang="pl-PL" sz="2400" dirty="0"/>
          </a:p>
          <a:p>
            <a:pPr marL="285750" lvl="0" indent="-285750">
              <a:buFont typeface="Wingdings" panose="05000000000000000000" pitchFamily="2" charset="2"/>
              <a:buChar char="q"/>
            </a:pPr>
            <a:endParaRPr lang="pl-PL" sz="2400" dirty="0"/>
          </a:p>
          <a:p>
            <a:pPr marL="285750" lvl="0" indent="-285750">
              <a:buFont typeface="Wingdings" panose="05000000000000000000" pitchFamily="2" charset="2"/>
              <a:buChar char="q"/>
            </a:pPr>
            <a:endParaRPr lang="pl-PL" sz="2400" dirty="0"/>
          </a:p>
          <a:p>
            <a:pPr marL="0" indent="0">
              <a:buNone/>
            </a:pPr>
            <a:endParaRPr lang="pl-PL" dirty="0"/>
          </a:p>
        </p:txBody>
      </p:sp>
    </p:spTree>
    <p:extLst>
      <p:ext uri="{BB962C8B-B14F-4D97-AF65-F5344CB8AC3E}">
        <p14:creationId xmlns:p14="http://schemas.microsoft.com/office/powerpoint/2010/main" val="2546914510"/>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1795</TotalTime>
  <Words>907</Words>
  <Application>Microsoft Office PowerPoint</Application>
  <PresentationFormat>Panoramiczny</PresentationFormat>
  <Paragraphs>36</Paragraphs>
  <Slides>3</Slides>
  <Notes>1</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3</vt:i4>
      </vt:variant>
    </vt:vector>
  </HeadingPairs>
  <TitlesOfParts>
    <vt:vector size="9" baseType="lpstr">
      <vt:lpstr>Arial</vt:lpstr>
      <vt:lpstr>Calibri</vt:lpstr>
      <vt:lpstr>Calibri Light</vt:lpstr>
      <vt:lpstr>Times New Roman</vt:lpstr>
      <vt:lpstr>Wingdings</vt:lpstr>
      <vt:lpstr>Motyw pakietu Office</vt:lpstr>
      <vt:lpstr> </vt:lpstr>
      <vt:lpstr>SENT– towary objęte systemem monitorowania i obrotu od 22 lutego 2022r. Rozporządzenie Ministra Finansów z dnia 25 stycznia 2022r. zmieniające rozporządzenie w sprawie towarów, których przewóz jest objęty systemem monitorowania drogowego i kolejowego przewozu towarów oraz obrotu paliwami opałowymi (Dz. U. z 2022r., poz. 178) Rozporządzenie Ministra Finansów z dnia 9 października 2023 r. zmieniające rozporządzenie w sprawie towarów, których przewóz jest objęty systemem monitorowania drogowego i kolejowego przewozu towarów oraz obrotu paliwami opałowymi (Dz. U. z 2023 r. poz. 2185).                   Obowiązujące od 12 stycznia 2024 r. </vt:lpstr>
      <vt:lpstr>TPO- ujawnienia IAS Wrocław 2019- 2023 r.  (na podstawie rejestru zatrzymań RAPEX)</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Ziółkowska Jessica</dc:creator>
  <cp:lastModifiedBy>Malinowska Magdalena</cp:lastModifiedBy>
  <cp:revision>111</cp:revision>
  <cp:lastPrinted>2023-11-28T10:37:36Z</cp:lastPrinted>
  <dcterms:created xsi:type="dcterms:W3CDTF">2022-04-21T05:21:42Z</dcterms:created>
  <dcterms:modified xsi:type="dcterms:W3CDTF">2023-11-28T12:09:24Z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FCATEGORY">
    <vt:lpwstr>InformacjePrzeznaczoneWylacznieDoUzytkuWewnetrznego</vt:lpwstr>
  </property>
  <property fmtid="{D5CDD505-2E9C-101B-9397-08002B2CF9AE}" pid="3" name="MFClassifiedBy">
    <vt:lpwstr>UxC4dwLulzfINJ8nQH+xvX5LNGipWa4BRSZhPgxsCvngKlCHKmJ6q1cZVTi6aQxT4RCO3K/9YHS0AOZRI02aZw==</vt:lpwstr>
  </property>
  <property fmtid="{D5CDD505-2E9C-101B-9397-08002B2CF9AE}" pid="4" name="MFClassificationDate">
    <vt:lpwstr>2022-04-21T09:38:32.9636652+02:00</vt:lpwstr>
  </property>
  <property fmtid="{D5CDD505-2E9C-101B-9397-08002B2CF9AE}" pid="5" name="MFClassifiedBySID">
    <vt:lpwstr>UxC4dwLulzfINJ8nQH+xvX5LNGipWa4BRSZhPgxsCvm42mrIC/DSDv0ggS+FjUN/2v1BBotkLlY5aAiEhoi6uUyNwbhovtitCo4sBUwcwDxLE7BoJ4U2Wy8WBVzDu1SE</vt:lpwstr>
  </property>
  <property fmtid="{D5CDD505-2E9C-101B-9397-08002B2CF9AE}" pid="6" name="MFGRNItemId">
    <vt:lpwstr>GRN-f555a3d5-67a0-46fe-9405-7b05867af627</vt:lpwstr>
  </property>
  <property fmtid="{D5CDD505-2E9C-101B-9397-08002B2CF9AE}" pid="7" name="MFHash">
    <vt:lpwstr>jSz6meuUAQmQKURcVT4mfFeQeR6h+obm8ImOH1Acp90=</vt:lpwstr>
  </property>
  <property fmtid="{D5CDD505-2E9C-101B-9397-08002B2CF9AE}" pid="8" name="DLPManualFileClassification">
    <vt:lpwstr>{5fdfc941-3fcf-4a5b-87be-4848800d39d0}</vt:lpwstr>
  </property>
  <property fmtid="{D5CDD505-2E9C-101B-9397-08002B2CF9AE}" pid="9" name="MFRefresh">
    <vt:lpwstr>False</vt:lpwstr>
  </property>
</Properties>
</file>